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18"/>
  </p:notesMasterIdLst>
  <p:handoutMasterIdLst>
    <p:handoutMasterId r:id="rId19"/>
  </p:handoutMasterIdLst>
  <p:sldIdLst>
    <p:sldId id="261" r:id="rId2"/>
    <p:sldId id="260" r:id="rId3"/>
    <p:sldId id="257" r:id="rId4"/>
    <p:sldId id="258" r:id="rId5"/>
    <p:sldId id="263" r:id="rId6"/>
    <p:sldId id="352" r:id="rId7"/>
    <p:sldId id="276" r:id="rId8"/>
    <p:sldId id="259" r:id="rId9"/>
    <p:sldId id="272" r:id="rId10"/>
    <p:sldId id="264" r:id="rId11"/>
    <p:sldId id="273" r:id="rId12"/>
    <p:sldId id="265" r:id="rId13"/>
    <p:sldId id="270" r:id="rId14"/>
    <p:sldId id="267" r:id="rId15"/>
    <p:sldId id="351" r:id="rId16"/>
    <p:sldId id="26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3B5"/>
    <a:srgbClr val="192756"/>
    <a:srgbClr val="19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8" autoAdjust="0"/>
    <p:restoredTop sz="95220" autoAdjust="0"/>
  </p:normalViewPr>
  <p:slideViewPr>
    <p:cSldViewPr snapToGrid="0" snapToObjects="1">
      <p:cViewPr varScale="1">
        <p:scale>
          <a:sx n="110" d="100"/>
          <a:sy n="110" d="100"/>
        </p:scale>
        <p:origin x="1392" y="10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70" d="100"/>
          <a:sy n="170" d="100"/>
        </p:scale>
        <p:origin x="658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B3FBB2-3534-EF46-AE2E-CE202CABE5B1}" type="datetimeFigureOut">
              <a:rPr lang="en-US" smtClean="0"/>
              <a:pPr/>
              <a:t>10/14/2021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11DD26-47AF-3944-91CC-7B883497C3A0}" type="slidenum">
              <a:rPr lang="en-US" smtClean="0"/>
              <a:pPr/>
              <a:t>‹#›</a:t>
            </a:fld>
            <a:endParaRPr lang="en-US"/>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BF725A-4DE3-F347-B405-186D6426AF80}" type="datetimeFigureOut">
              <a:rPr lang="en-US" smtClean="0"/>
              <a:pPr/>
              <a:t>10/14/2021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12B0BC-FA97-FB47-A7F7-196EDDC37D60}" type="slidenum">
              <a:rPr lang="en-US" smtClean="0"/>
              <a:pPr/>
              <a:t>‹#›</a:t>
            </a:fld>
            <a:endParaRPr lang="en-US"/>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142999" y="3188613"/>
            <a:ext cx="6858000" cy="1109663"/>
          </a:xfrm>
          <a:prstGeom prst="rect">
            <a:avLst/>
          </a:prstGeom>
        </p:spPr>
        <p:txBody>
          <a:bodyPr>
            <a:noAutofit/>
          </a:bodyPr>
          <a:lstStyle>
            <a:lvl1pPr algn="ctr">
              <a:defRPr sz="4400"/>
            </a:lvl1pPr>
          </a:lstStyle>
          <a:p>
            <a:r>
              <a:rPr lang="en-US" sz="4400" dirty="0"/>
              <a:t>Title (44 </a:t>
            </a:r>
            <a:r>
              <a:rPr lang="en-US" sz="4400" dirty="0" err="1"/>
              <a:t>pt</a:t>
            </a:r>
            <a:r>
              <a:rPr lang="en-US" sz="4400" dirty="0"/>
              <a:t>)</a:t>
            </a:r>
            <a:endParaRPr lang="en-US" b="1" dirty="0">
              <a:solidFill>
                <a:srgbClr val="192757"/>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20A405E3-F3B8-2040-A32C-6B25E3153D43}"/>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8DD04289-5314-6D4F-976B-264A924B871B}"/>
              </a:ext>
            </a:extLst>
          </p:cNvPr>
          <p:cNvGrpSpPr/>
          <p:nvPr userDrawn="1"/>
        </p:nvGrpSpPr>
        <p:grpSpPr>
          <a:xfrm>
            <a:off x="0" y="6712273"/>
            <a:ext cx="9144000" cy="145727"/>
            <a:chOff x="0" y="6712273"/>
            <a:chExt cx="9144000" cy="145727"/>
          </a:xfrm>
        </p:grpSpPr>
        <p:sp>
          <p:nvSpPr>
            <p:cNvPr id="9" name="Rectangle 8">
              <a:extLst>
                <a:ext uri="{FF2B5EF4-FFF2-40B4-BE49-F238E27FC236}">
                  <a16:creationId xmlns:a16="http://schemas.microsoft.com/office/drawing/2014/main" id="{A56A2B8C-1476-E945-A9CC-F8160925AF8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FCE9C760-D739-1748-9650-928204C4FD61}"/>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Content Placeholder 20">
            <a:extLst>
              <a:ext uri="{FF2B5EF4-FFF2-40B4-BE49-F238E27FC236}">
                <a16:creationId xmlns:a16="http://schemas.microsoft.com/office/drawing/2014/main" id="{07E1B963-4B12-D44A-8997-57FDE0834094}"/>
              </a:ext>
            </a:extLst>
          </p:cNvPr>
          <p:cNvSpPr>
            <a:spLocks noGrp="1"/>
          </p:cNvSpPr>
          <p:nvPr userDrawn="1">
            <p:ph sz="quarter" idx="10" hasCustomPrompt="1"/>
          </p:nvPr>
        </p:nvSpPr>
        <p:spPr>
          <a:xfrm>
            <a:off x="1143000" y="4419071"/>
            <a:ext cx="6858000" cy="550862"/>
          </a:xfrm>
        </p:spPr>
        <p:txBody>
          <a:bodyPr>
            <a:noAutofit/>
          </a:bodyPr>
          <a:lstStyle>
            <a:lvl1pPr marL="0" indent="0" algn="ctr">
              <a:buNone/>
              <a:defRPr sz="3600"/>
            </a:lvl1pPr>
          </a:lstStyle>
          <a:p>
            <a:pPr lvl="0"/>
            <a:r>
              <a:rPr lang="en-US" dirty="0"/>
              <a:t>Subtitle (36 </a:t>
            </a:r>
            <a:r>
              <a:rPr lang="en-US" dirty="0" err="1"/>
              <a:t>pt</a:t>
            </a:r>
            <a:r>
              <a:rPr lang="en-US" dirty="0"/>
              <a:t>)</a:t>
            </a:r>
          </a:p>
        </p:txBody>
      </p:sp>
      <p:pic>
        <p:nvPicPr>
          <p:cNvPr id="11" name="Picture 2" descr="C:\Users\Olivia\Desktop\AdventHealth-Logo.png">
            <a:extLst>
              <a:ext uri="{FF2B5EF4-FFF2-40B4-BE49-F238E27FC236}">
                <a16:creationId xmlns:a16="http://schemas.microsoft.com/office/drawing/2014/main" id="{942153F7-64E9-E54F-9C0B-8E414D9C50AE}"/>
              </a:ext>
            </a:extLst>
          </p:cNvPr>
          <p:cNvPicPr>
            <a:picLocks noChangeAspect="1" noChangeArrowheads="1"/>
          </p:cNvPicPr>
          <p:nvPr userDrawn="1"/>
        </p:nvPicPr>
        <p:blipFill rotWithShape="1">
          <a:blip r:embed="rId2"/>
          <a:srcRect b="15721"/>
          <a:stretch/>
        </p:blipFill>
        <p:spPr bwMode="auto">
          <a:xfrm>
            <a:off x="4995631" y="557250"/>
            <a:ext cx="1908221" cy="697119"/>
          </a:xfrm>
          <a:prstGeom prst="rect">
            <a:avLst/>
          </a:prstGeom>
          <a:noFill/>
        </p:spPr>
      </p:pic>
      <p:pic>
        <p:nvPicPr>
          <p:cNvPr id="14" name="Picture 13">
            <a:extLst>
              <a:ext uri="{FF2B5EF4-FFF2-40B4-BE49-F238E27FC236}">
                <a16:creationId xmlns:a16="http://schemas.microsoft.com/office/drawing/2014/main" id="{EEC75CCA-4B25-C844-A23F-AC5F42D8B38F}"/>
              </a:ext>
            </a:extLst>
          </p:cNvPr>
          <p:cNvPicPr>
            <a:picLocks noChangeAspect="1"/>
          </p:cNvPicPr>
          <p:nvPr userDrawn="1"/>
        </p:nvPicPr>
        <p:blipFill>
          <a:blip r:embed="rId3"/>
          <a:stretch>
            <a:fillRect/>
          </a:stretch>
        </p:blipFill>
        <p:spPr>
          <a:xfrm>
            <a:off x="1894605" y="0"/>
            <a:ext cx="2676252" cy="2141001"/>
          </a:xfrm>
          <a:prstGeom prst="rect">
            <a:avLst/>
          </a:prstGeom>
          <a:effectLst>
            <a:outerShdw blurRad="152400" dist="12700" dir="5400000" sx="103000" sy="103000" algn="t" rotWithShape="0">
              <a:prstClr val="black">
                <a:alpha val="35000"/>
              </a:prstClr>
            </a:outerShdw>
          </a:effectLst>
        </p:spPr>
      </p:pic>
      <p:pic>
        <p:nvPicPr>
          <p:cNvPr id="16" name="Picture 15">
            <a:extLst>
              <a:ext uri="{FF2B5EF4-FFF2-40B4-BE49-F238E27FC236}">
                <a16:creationId xmlns:a16="http://schemas.microsoft.com/office/drawing/2014/main" id="{51F2EF2A-52B5-F949-8393-98E18397C8CA}"/>
              </a:ext>
            </a:extLst>
          </p:cNvPr>
          <p:cNvPicPr>
            <a:picLocks noChangeAspect="1"/>
          </p:cNvPicPr>
          <p:nvPr userDrawn="1"/>
        </p:nvPicPr>
        <p:blipFill>
          <a:blip r:embed="rId4"/>
          <a:stretch>
            <a:fillRect/>
          </a:stretch>
        </p:blipFill>
        <p:spPr>
          <a:xfrm>
            <a:off x="2478305" y="602518"/>
            <a:ext cx="1501191" cy="618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Vertical Content Placeholder 5">
            <a:extLst>
              <a:ext uri="{FF2B5EF4-FFF2-40B4-BE49-F238E27FC236}">
                <a16:creationId xmlns:a16="http://schemas.microsoft.com/office/drawing/2014/main" id="{9A35FA0C-1EE0-FF49-9F60-C356A7434115}"/>
              </a:ext>
            </a:extLst>
          </p:cNvPr>
          <p:cNvSpPr>
            <a:spLocks noGrp="1"/>
          </p:cNvSpPr>
          <p:nvPr>
            <p:ph orient="vert" sz="quarter" idx="10" hasCustomPrompt="1"/>
          </p:nvPr>
        </p:nvSpPr>
        <p:spPr>
          <a:xfrm>
            <a:off x="265672" y="1538246"/>
            <a:ext cx="8569409" cy="4572000"/>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1" name="Rectangle 10">
            <a:extLst>
              <a:ext uri="{FF2B5EF4-FFF2-40B4-BE49-F238E27FC236}">
                <a16:creationId xmlns:a16="http://schemas.microsoft.com/office/drawing/2014/main" id="{37E3ED58-A29D-9145-8976-F82799C03744}"/>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4FEDB4A1-A5F4-514E-BECE-65DA0145BA2E}"/>
              </a:ext>
            </a:extLst>
          </p:cNvPr>
          <p:cNvGrpSpPr/>
          <p:nvPr userDrawn="1"/>
        </p:nvGrpSpPr>
        <p:grpSpPr>
          <a:xfrm>
            <a:off x="0" y="6712273"/>
            <a:ext cx="9144000" cy="145727"/>
            <a:chOff x="0" y="6712273"/>
            <a:chExt cx="9144000" cy="145727"/>
          </a:xfrm>
        </p:grpSpPr>
        <p:sp>
          <p:nvSpPr>
            <p:cNvPr id="13" name="Rectangle 12">
              <a:extLst>
                <a:ext uri="{FF2B5EF4-FFF2-40B4-BE49-F238E27FC236}">
                  <a16:creationId xmlns:a16="http://schemas.microsoft.com/office/drawing/2014/main" id="{9D6D6D73-D8B4-EB48-8A0C-A2AA493EA73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F70AD93-9CB1-9D4F-BB96-41D20A38B177}"/>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Title 6">
            <a:extLst>
              <a:ext uri="{FF2B5EF4-FFF2-40B4-BE49-F238E27FC236}">
                <a16:creationId xmlns:a16="http://schemas.microsoft.com/office/drawing/2014/main" id="{AAA2D606-C3E7-C940-B733-6C05F5A88F9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6" name="Picture 2" descr="C:\Users\Olivia\Desktop\AdventHealth-Logo.png">
            <a:extLst>
              <a:ext uri="{FF2B5EF4-FFF2-40B4-BE49-F238E27FC236}">
                <a16:creationId xmlns:a16="http://schemas.microsoft.com/office/drawing/2014/main" id="{3EAB76EF-42A6-4248-8BE1-D601CAD4D9EA}"/>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rot="5400000">
            <a:off x="5256035" y="3251488"/>
            <a:ext cx="6260758" cy="400340"/>
          </a:xfrm>
          <a:prstGeom prst="rect">
            <a:avLst/>
          </a:prstGeom>
        </p:spPr>
        <p:txBody>
          <a:bodyPr>
            <a:noAutofit/>
          </a:bodyPr>
          <a:lstStyle>
            <a:lvl1pPr algn="ctr">
              <a:defRPr sz="2800"/>
            </a:lvl1pPr>
          </a:lstStyle>
          <a:p>
            <a:r>
              <a:rPr lang="en-US" sz="2400" b="1" dirty="0">
                <a:solidFill>
                  <a:srgbClr val="192757"/>
                </a:solidFill>
                <a:latin typeface="Arial" charset="0"/>
                <a:cs typeface="Arial" charset="0"/>
              </a:rPr>
              <a:t>Heading Centered (24 </a:t>
            </a:r>
            <a:r>
              <a:rPr lang="en-US" sz="2400" b="1" dirty="0" err="1">
                <a:solidFill>
                  <a:srgbClr val="192757"/>
                </a:solidFill>
                <a:latin typeface="Arial" charset="0"/>
                <a:cs typeface="Arial" charset="0"/>
              </a:rPr>
              <a:t>pt</a:t>
            </a:r>
            <a:r>
              <a:rPr lang="en-US" sz="2400" b="1" dirty="0">
                <a:solidFill>
                  <a:srgbClr val="192757"/>
                </a:solidFill>
                <a:latin typeface="Arial" charset="0"/>
                <a:cs typeface="Arial" charset="0"/>
              </a:rPr>
              <a:t>)</a:t>
            </a:r>
            <a:endParaRPr lang="en-US" sz="2400" b="1" dirty="0">
              <a:solidFill>
                <a:srgbClr val="192757"/>
              </a:solidFill>
              <a:latin typeface="Arial" charset="0"/>
              <a:ea typeface="Arial" charset="0"/>
              <a:cs typeface="Arial" charset="0"/>
            </a:endParaRPr>
          </a:p>
        </p:txBody>
      </p:sp>
      <p:sp>
        <p:nvSpPr>
          <p:cNvPr id="12" name="Vertical Content Placeholder 5">
            <a:extLst>
              <a:ext uri="{FF2B5EF4-FFF2-40B4-BE49-F238E27FC236}">
                <a16:creationId xmlns:a16="http://schemas.microsoft.com/office/drawing/2014/main" id="{25B8653F-4C49-3546-98C5-58309405472B}"/>
              </a:ext>
            </a:extLst>
          </p:cNvPr>
          <p:cNvSpPr>
            <a:spLocks noGrp="1"/>
          </p:cNvSpPr>
          <p:nvPr userDrawn="1">
            <p:ph orient="vert" sz="quarter" idx="10" hasCustomPrompt="1"/>
          </p:nvPr>
        </p:nvSpPr>
        <p:spPr>
          <a:xfrm>
            <a:off x="712036" y="321276"/>
            <a:ext cx="7015922" cy="6260758"/>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Rectangle 13"/>
          <p:cNvSpPr/>
          <p:nvPr userDrawn="1"/>
        </p:nvSpPr>
        <p:spPr>
          <a:xfrm rot="5400000">
            <a:off x="5677280" y="3391281"/>
            <a:ext cx="6858002" cy="75438"/>
          </a:xfrm>
          <a:prstGeom prst="rect">
            <a:avLst/>
          </a:prstGeom>
          <a:solidFill>
            <a:srgbClr val="19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1">
            <a:extLst>
              <a:ext uri="{FF2B5EF4-FFF2-40B4-BE49-F238E27FC236}">
                <a16:creationId xmlns:a16="http://schemas.microsoft.com/office/drawing/2014/main" id="{DAF5EBD4-7A05-4444-A4D2-C05FE2555E2F}"/>
              </a:ext>
            </a:extLst>
          </p:cNvPr>
          <p:cNvGrpSpPr/>
          <p:nvPr userDrawn="1"/>
        </p:nvGrpSpPr>
        <p:grpSpPr>
          <a:xfrm>
            <a:off x="0" y="-1"/>
            <a:ext cx="106577" cy="6858002"/>
            <a:chOff x="0" y="-1"/>
            <a:chExt cx="106577" cy="6858002"/>
          </a:xfrm>
          <a:effectLst/>
        </p:grpSpPr>
        <p:sp>
          <p:nvSpPr>
            <p:cNvPr id="8" name="Rectangle 7"/>
            <p:cNvSpPr/>
            <p:nvPr userDrawn="1"/>
          </p:nvSpPr>
          <p:spPr>
            <a:xfrm rot="5400000">
              <a:off x="-3391282" y="3391281"/>
              <a:ext cx="6858002" cy="7543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rot="5400000">
              <a:off x="-3329281" y="3422141"/>
              <a:ext cx="6858000" cy="13716"/>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rot="5400000">
            <a:off x="-75566" y="5903498"/>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068FFB-ACF3-B443-B33E-2EE969907296}"/>
              </a:ext>
            </a:extLst>
          </p:cNvPr>
          <p:cNvPicPr>
            <a:picLocks noChangeAspect="1" noChangeArrowheads="1"/>
          </p:cNvPicPr>
          <p:nvPr userDrawn="1"/>
        </p:nvPicPr>
        <p:blipFill rotWithShape="1">
          <a:blip r:embed="rId3"/>
          <a:srcRect b="16918"/>
          <a:stretch/>
        </p:blipFill>
        <p:spPr bwMode="auto">
          <a:xfrm rot="5400000">
            <a:off x="-242210" y="702682"/>
            <a:ext cx="1333763" cy="4803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E2D93-2D73-B143-A74D-7CA7116CBB09}"/>
              </a:ext>
            </a:extLst>
          </p:cNvPr>
          <p:cNvSpPr>
            <a:spLocks noGrp="1"/>
          </p:cNvSpPr>
          <p:nvPr userDrawn="1">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sp>
        <p:nvSpPr>
          <p:cNvPr id="10" name="Content Placeholder 9">
            <a:extLst>
              <a:ext uri="{FF2B5EF4-FFF2-40B4-BE49-F238E27FC236}">
                <a16:creationId xmlns:a16="http://schemas.microsoft.com/office/drawing/2014/main" id="{A52AFC11-E219-1744-8180-34AF7F7AE4EA}"/>
              </a:ext>
            </a:extLst>
          </p:cNvPr>
          <p:cNvSpPr>
            <a:spLocks noGrp="1"/>
          </p:cNvSpPr>
          <p:nvPr userDrawn="1">
            <p:ph sz="quarter" idx="10" hasCustomPrompt="1"/>
          </p:nvPr>
        </p:nvSpPr>
        <p:spPr>
          <a:xfrm>
            <a:off x="265113" y="1510748"/>
            <a:ext cx="8569325" cy="4599499"/>
          </a:xfrm>
        </p:spPr>
        <p:txBody>
          <a:bodyPr>
            <a:normAutofit/>
          </a:bodyPr>
          <a:lstStyle>
            <a:lvl1pPr marL="341313" indent="-341313">
              <a:tabLst/>
              <a:defRPr sz="2800"/>
            </a:lvl1pPr>
            <a:lvl2pPr marL="684213" indent="-342900" defTabSz="631825">
              <a:buFont typeface="Wingdings" pitchFamily="2" charset="2"/>
              <a:buChar char="§"/>
              <a:defRPr sz="2800"/>
            </a:lvl2pPr>
            <a:lvl3pPr marL="1027113" indent="-341313">
              <a:buFont typeface="Wingdings" pitchFamily="2" charset="2"/>
              <a:buChar char="§"/>
              <a:defRPr sz="2800"/>
            </a:lvl3pPr>
            <a:lvl4pPr marL="1487488" indent="-401638">
              <a:buFont typeface="Wingdings" pitchFamily="2" charset="2"/>
              <a:buChar char="§"/>
              <a:defRPr sz="1800"/>
            </a:lvl4pPr>
            <a:lvl5pPr marL="1828800" indent="-344488">
              <a:buFont typeface="Wingdings" pitchFamily="2" charset="2"/>
              <a:buChar char="§"/>
              <a:defRPr sz="4800"/>
            </a:lvl5pPr>
          </a:lstStyle>
          <a:p>
            <a:pPr lvl="0"/>
            <a:r>
              <a:rPr lang="en-US" dirty="0"/>
              <a:t>Click to edit Master text styles (28 </a:t>
            </a:r>
            <a:r>
              <a:rPr lang="en-US" dirty="0" err="1"/>
              <a:t>pt</a:t>
            </a:r>
            <a:r>
              <a:rPr lang="en-US" dirty="0"/>
              <a:t>)</a:t>
            </a:r>
            <a:endParaRPr lang="en-US" sz="2800" dirty="0"/>
          </a:p>
          <a:p>
            <a:pPr lvl="1"/>
            <a:r>
              <a:rPr lang="en-US" dirty="0"/>
              <a:t>Second Level (28 </a:t>
            </a:r>
            <a:r>
              <a:rPr lang="en-US" dirty="0" err="1"/>
              <a:t>pt</a:t>
            </a:r>
            <a:r>
              <a:rPr lang="en-US" dirty="0"/>
              <a:t>)</a:t>
            </a:r>
          </a:p>
          <a:p>
            <a:pPr lvl="2"/>
            <a:r>
              <a:rPr lang="en-US" sz="2800" dirty="0"/>
              <a:t>Third Level (28 </a:t>
            </a:r>
            <a:r>
              <a:rPr lang="en-US" sz="2800" dirty="0" err="1"/>
              <a:t>pt</a:t>
            </a:r>
            <a:r>
              <a:rPr lang="en-US" sz="2800" dirty="0"/>
              <a:t>) </a:t>
            </a:r>
          </a:p>
          <a:p>
            <a:pPr lvl="3"/>
            <a:r>
              <a:rPr lang="en-US" sz="2800" dirty="0"/>
              <a:t>Fourth Level (28 </a:t>
            </a:r>
            <a:r>
              <a:rPr lang="en-US" sz="2800" dirty="0" err="1"/>
              <a:t>pt</a:t>
            </a:r>
            <a:r>
              <a:rPr lang="en-US" sz="2800" dirty="0"/>
              <a:t>) </a:t>
            </a:r>
          </a:p>
          <a:p>
            <a:pPr lvl="4"/>
            <a:r>
              <a:rPr lang="en-US" sz="2800" dirty="0"/>
              <a:t>Fifth Level (28 </a:t>
            </a:r>
            <a:r>
              <a:rPr lang="en-US" sz="2800" dirty="0" err="1"/>
              <a:t>pt</a:t>
            </a:r>
            <a:r>
              <a:rPr lang="en-US" sz="2800" dirty="0"/>
              <a:t>)</a:t>
            </a:r>
          </a:p>
          <a:p>
            <a:pPr lvl="2"/>
            <a:endParaRPr lang="en-US" dirty="0"/>
          </a:p>
        </p:txBody>
      </p:sp>
      <p:sp>
        <p:nvSpPr>
          <p:cNvPr id="4" name="Rectangle 3">
            <a:extLst>
              <a:ext uri="{FF2B5EF4-FFF2-40B4-BE49-F238E27FC236}">
                <a16:creationId xmlns:a16="http://schemas.microsoft.com/office/drawing/2014/main" id="{B8A62588-79C9-4A44-A323-AC3070A001FF}"/>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1">
            <a:extLst>
              <a:ext uri="{FF2B5EF4-FFF2-40B4-BE49-F238E27FC236}">
                <a16:creationId xmlns:a16="http://schemas.microsoft.com/office/drawing/2014/main" id="{9846DD72-7898-934A-9881-8E06FEA92FF1}"/>
              </a:ext>
            </a:extLst>
          </p:cNvPr>
          <p:cNvGrpSpPr/>
          <p:nvPr userDrawn="1"/>
        </p:nvGrpSpPr>
        <p:grpSpPr>
          <a:xfrm>
            <a:off x="0" y="6712273"/>
            <a:ext cx="9144000" cy="145727"/>
            <a:chOff x="0" y="6712273"/>
            <a:chExt cx="9144000" cy="145727"/>
          </a:xfrm>
        </p:grpSpPr>
        <p:sp>
          <p:nvSpPr>
            <p:cNvPr id="5" name="Rectangle 4">
              <a:extLst>
                <a:ext uri="{FF2B5EF4-FFF2-40B4-BE49-F238E27FC236}">
                  <a16:creationId xmlns:a16="http://schemas.microsoft.com/office/drawing/2014/main" id="{DFFBEF71-2578-1940-B7F7-F28E75899DE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CA99DE41-E2A1-9F4C-82E0-1232C493673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2" name="Picture 11">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1" name="Picture 2" descr="C:\Users\Olivia\Desktop\AdventHealth-Logo.png">
            <a:extLst>
              <a:ext uri="{FF2B5EF4-FFF2-40B4-BE49-F238E27FC236}">
                <a16:creationId xmlns:a16="http://schemas.microsoft.com/office/drawing/2014/main" id="{CB639DE7-D76B-174E-94D5-663C7F3E0E6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0" y="4569585"/>
            <a:ext cx="8569968" cy="153667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9" name="Rectangle 18">
            <a:extLst>
              <a:ext uri="{FF2B5EF4-FFF2-40B4-BE49-F238E27FC236}">
                <a16:creationId xmlns:a16="http://schemas.microsoft.com/office/drawing/2014/main" id="{6ADC45CE-9E26-A34F-A67F-D42C0F0D0F4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 name="Group 19">
            <a:extLst>
              <a:ext uri="{FF2B5EF4-FFF2-40B4-BE49-F238E27FC236}">
                <a16:creationId xmlns:a16="http://schemas.microsoft.com/office/drawing/2014/main" id="{137D6721-6A7E-8C46-A008-1128E2C39581}"/>
              </a:ext>
            </a:extLst>
          </p:cNvPr>
          <p:cNvGrpSpPr/>
          <p:nvPr userDrawn="1"/>
        </p:nvGrpSpPr>
        <p:grpSpPr>
          <a:xfrm>
            <a:off x="0" y="6712273"/>
            <a:ext cx="9144000" cy="145727"/>
            <a:chOff x="0" y="6712273"/>
            <a:chExt cx="9144000" cy="145727"/>
          </a:xfrm>
        </p:grpSpPr>
        <p:sp>
          <p:nvSpPr>
            <p:cNvPr id="21" name="Rectangle 20">
              <a:extLst>
                <a:ext uri="{FF2B5EF4-FFF2-40B4-BE49-F238E27FC236}">
                  <a16:creationId xmlns:a16="http://schemas.microsoft.com/office/drawing/2014/main" id="{C33E1527-1CAB-F940-B935-E643819065F0}"/>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5DF61936-B21E-8E42-8196-D79BA510EE4F}"/>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Title 6">
            <a:extLst>
              <a:ext uri="{FF2B5EF4-FFF2-40B4-BE49-F238E27FC236}">
                <a16:creationId xmlns:a16="http://schemas.microsoft.com/office/drawing/2014/main" id="{E6801A44-D402-E843-BE08-AD871FDDB2D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2" name="Picture 2" descr="C:\Users\Olivia\Desktop\AdventHealth-Logo.png">
            <a:extLst>
              <a:ext uri="{FF2B5EF4-FFF2-40B4-BE49-F238E27FC236}">
                <a16:creationId xmlns:a16="http://schemas.microsoft.com/office/drawing/2014/main" id="{2330465F-7314-1748-ABF6-682BC136C87E}"/>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5F5160-91A4-3744-B993-DB7761F5A893}"/>
              </a:ext>
            </a:extLst>
          </p:cNvPr>
          <p:cNvSpPr>
            <a:spLocks noGrp="1"/>
          </p:cNvSpPr>
          <p:nvPr>
            <p:ph sz="quarter" idx="10" hasCustomPrompt="1"/>
          </p:nvPr>
        </p:nvSpPr>
        <p:spPr>
          <a:xfrm>
            <a:off x="265113" y="1509159"/>
            <a:ext cx="4217435"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42588321-70E5-1145-AB63-A29C09D46B22}"/>
              </a:ext>
            </a:extLst>
          </p:cNvPr>
          <p:cNvSpPr>
            <a:spLocks noGrp="1"/>
          </p:cNvSpPr>
          <p:nvPr>
            <p:ph sz="quarter" idx="11" hasCustomPrompt="1"/>
          </p:nvPr>
        </p:nvSpPr>
        <p:spPr>
          <a:xfrm>
            <a:off x="4769708" y="1509159"/>
            <a:ext cx="4109179"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2" name="Rectangle 11">
            <a:extLst>
              <a:ext uri="{FF2B5EF4-FFF2-40B4-BE49-F238E27FC236}">
                <a16:creationId xmlns:a16="http://schemas.microsoft.com/office/drawing/2014/main" id="{E92C26FC-BC05-3B44-A804-72D5382568B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6E31DCB1-251B-5C4B-8CDA-7DA5A3954630}"/>
              </a:ext>
            </a:extLst>
          </p:cNvPr>
          <p:cNvGrpSpPr/>
          <p:nvPr userDrawn="1"/>
        </p:nvGrpSpPr>
        <p:grpSpPr>
          <a:xfrm>
            <a:off x="0" y="6712273"/>
            <a:ext cx="9144000" cy="145727"/>
            <a:chOff x="0" y="6712273"/>
            <a:chExt cx="9144000" cy="145727"/>
          </a:xfrm>
        </p:grpSpPr>
        <p:sp>
          <p:nvSpPr>
            <p:cNvPr id="22" name="Rectangle 21">
              <a:extLst>
                <a:ext uri="{FF2B5EF4-FFF2-40B4-BE49-F238E27FC236}">
                  <a16:creationId xmlns:a16="http://schemas.microsoft.com/office/drawing/2014/main" id="{05344080-0551-B64E-ABE6-D95785E93CB5}"/>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868FF249-3077-B445-A5EC-F4726B34748E}"/>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7" name="Title 6">
            <a:extLst>
              <a:ext uri="{FF2B5EF4-FFF2-40B4-BE49-F238E27FC236}">
                <a16:creationId xmlns:a16="http://schemas.microsoft.com/office/drawing/2014/main" id="{64CB574A-2368-0846-B842-60BB76DF576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4" name="Picture 2" descr="C:\Users\Olivia\Desktop\AdventHealth-Logo.png">
            <a:extLst>
              <a:ext uri="{FF2B5EF4-FFF2-40B4-BE49-F238E27FC236}">
                <a16:creationId xmlns:a16="http://schemas.microsoft.com/office/drawing/2014/main" id="{3C4D879F-02F3-7347-9AFF-109956FE59D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E08290F4-655D-1740-9E0A-DDB1C1773494}"/>
              </a:ext>
            </a:extLst>
          </p:cNvPr>
          <p:cNvSpPr>
            <a:spLocks noGrp="1"/>
          </p:cNvSpPr>
          <p:nvPr>
            <p:ph sz="quarter" idx="10" hasCustomPrompt="1"/>
          </p:nvPr>
        </p:nvSpPr>
        <p:spPr>
          <a:xfrm>
            <a:off x="265114" y="2045030"/>
            <a:ext cx="4188940"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1EB955AD-4A6F-974F-9978-B2FABA0A27E3}"/>
              </a:ext>
            </a:extLst>
          </p:cNvPr>
          <p:cNvSpPr>
            <a:spLocks noGrp="1"/>
          </p:cNvSpPr>
          <p:nvPr>
            <p:ph sz="quarter" idx="11" hasCustomPrompt="1"/>
          </p:nvPr>
        </p:nvSpPr>
        <p:spPr>
          <a:xfrm>
            <a:off x="4769708" y="2045030"/>
            <a:ext cx="4065373"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Content Placeholder 8">
            <a:extLst>
              <a:ext uri="{FF2B5EF4-FFF2-40B4-BE49-F238E27FC236}">
                <a16:creationId xmlns:a16="http://schemas.microsoft.com/office/drawing/2014/main" id="{5F1C2A03-6BB9-6643-82FF-8FAC512D1D36}"/>
              </a:ext>
            </a:extLst>
          </p:cNvPr>
          <p:cNvSpPr>
            <a:spLocks noGrp="1"/>
          </p:cNvSpPr>
          <p:nvPr>
            <p:ph sz="quarter" idx="12"/>
          </p:nvPr>
        </p:nvSpPr>
        <p:spPr>
          <a:xfrm>
            <a:off x="283994" y="1487325"/>
            <a:ext cx="4188940" cy="428625"/>
          </a:xfrm>
        </p:spPr>
        <p:txBody>
          <a:bodyPr>
            <a:noAutofit/>
          </a:bodyPr>
          <a:lstStyle>
            <a:lvl1pPr marL="0" indent="0">
              <a:buNone/>
              <a:defRPr sz="2800" b="1"/>
            </a:lvl1pPr>
          </a:lstStyle>
          <a:p>
            <a:pPr lvl="0"/>
            <a:r>
              <a:rPr lang="en-US"/>
              <a:t>Edit Master text styles</a:t>
            </a:r>
          </a:p>
        </p:txBody>
      </p:sp>
      <p:sp>
        <p:nvSpPr>
          <p:cNvPr id="18" name="Content Placeholder 8">
            <a:extLst>
              <a:ext uri="{FF2B5EF4-FFF2-40B4-BE49-F238E27FC236}">
                <a16:creationId xmlns:a16="http://schemas.microsoft.com/office/drawing/2014/main" id="{BF2E7C82-3573-5043-8510-E417802A8549}"/>
              </a:ext>
            </a:extLst>
          </p:cNvPr>
          <p:cNvSpPr>
            <a:spLocks noGrp="1"/>
          </p:cNvSpPr>
          <p:nvPr>
            <p:ph sz="quarter" idx="13"/>
          </p:nvPr>
        </p:nvSpPr>
        <p:spPr>
          <a:xfrm>
            <a:off x="4769708" y="1487325"/>
            <a:ext cx="4065373" cy="428625"/>
          </a:xfrm>
        </p:spPr>
        <p:txBody>
          <a:bodyPr>
            <a:noAutofit/>
          </a:bodyPr>
          <a:lstStyle>
            <a:lvl1pPr marL="0" indent="0">
              <a:buNone/>
              <a:defRPr sz="2800" b="1"/>
            </a:lvl1pPr>
          </a:lstStyle>
          <a:p>
            <a:pPr lvl="0"/>
            <a:r>
              <a:rPr lang="en-US"/>
              <a:t>Edit Master text styles</a:t>
            </a:r>
          </a:p>
        </p:txBody>
      </p:sp>
      <p:sp>
        <p:nvSpPr>
          <p:cNvPr id="14" name="Rectangle 13">
            <a:extLst>
              <a:ext uri="{FF2B5EF4-FFF2-40B4-BE49-F238E27FC236}">
                <a16:creationId xmlns:a16="http://schemas.microsoft.com/office/drawing/2014/main" id="{68ACE874-F276-0C41-BA88-9932244D425B}"/>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a:extLst>
              <a:ext uri="{FF2B5EF4-FFF2-40B4-BE49-F238E27FC236}">
                <a16:creationId xmlns:a16="http://schemas.microsoft.com/office/drawing/2014/main" id="{2E844826-FC06-874C-94F8-50929733D4FB}"/>
              </a:ext>
            </a:extLst>
          </p:cNvPr>
          <p:cNvGrpSpPr/>
          <p:nvPr userDrawn="1"/>
        </p:nvGrpSpPr>
        <p:grpSpPr>
          <a:xfrm>
            <a:off x="0" y="6712273"/>
            <a:ext cx="9144000" cy="145727"/>
            <a:chOff x="0" y="6712273"/>
            <a:chExt cx="9144000" cy="145727"/>
          </a:xfrm>
        </p:grpSpPr>
        <p:sp>
          <p:nvSpPr>
            <p:cNvPr id="19" name="Rectangle 18">
              <a:extLst>
                <a:ext uri="{FF2B5EF4-FFF2-40B4-BE49-F238E27FC236}">
                  <a16:creationId xmlns:a16="http://schemas.microsoft.com/office/drawing/2014/main" id="{96CD7418-2569-6E45-A689-D05DE2EC1226}"/>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636F4107-3432-934D-BFBF-4EF945AC0C3D}"/>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itle 6">
            <a:extLst>
              <a:ext uri="{FF2B5EF4-FFF2-40B4-BE49-F238E27FC236}">
                <a16:creationId xmlns:a16="http://schemas.microsoft.com/office/drawing/2014/main" id="{9C6D1FF5-5C04-F847-A608-83E9DF99DA4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3" name="Picture 12">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22" name="Picture 2" descr="C:\Users\Olivia\Desktop\AdventHealth-Logo.png">
            <a:extLst>
              <a:ext uri="{FF2B5EF4-FFF2-40B4-BE49-F238E27FC236}">
                <a16:creationId xmlns:a16="http://schemas.microsoft.com/office/drawing/2014/main" id="{56576456-21E0-EA40-B4CB-74B433EEB612}"/>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BC1225-5F01-B245-BD9A-FDBC5F30CA3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1C7268C7-7085-934F-AC27-01CD891EA5E2}"/>
              </a:ext>
            </a:extLst>
          </p:cNvPr>
          <p:cNvGrpSpPr/>
          <p:nvPr userDrawn="1"/>
        </p:nvGrpSpPr>
        <p:grpSpPr>
          <a:xfrm>
            <a:off x="0" y="6712273"/>
            <a:ext cx="9144000" cy="145727"/>
            <a:chOff x="0" y="6712273"/>
            <a:chExt cx="9144000" cy="145727"/>
          </a:xfrm>
        </p:grpSpPr>
        <p:sp>
          <p:nvSpPr>
            <p:cNvPr id="12" name="Rectangle 11">
              <a:extLst>
                <a:ext uri="{FF2B5EF4-FFF2-40B4-BE49-F238E27FC236}">
                  <a16:creationId xmlns:a16="http://schemas.microsoft.com/office/drawing/2014/main" id="{AF84EB73-B768-CA4F-ABB7-F4AAE5B5866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7BD664D3-897E-4F4C-BAA3-40F44C158B72}"/>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Title 6">
            <a:extLst>
              <a:ext uri="{FF2B5EF4-FFF2-40B4-BE49-F238E27FC236}">
                <a16:creationId xmlns:a16="http://schemas.microsoft.com/office/drawing/2014/main" id="{620C3EE4-E6CA-BC41-A69E-6EE767CBAC79}"/>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9" name="Picture 8">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1CE084-E989-6F40-8E26-41CEE2570C0F}"/>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907FE00-3AD6-3549-B370-F35A30C810B3}"/>
              </a:ext>
            </a:extLst>
          </p:cNvPr>
          <p:cNvSpPr>
            <a:spLocks noGrp="1"/>
          </p:cNvSpPr>
          <p:nvPr>
            <p:ph sz="quarter" idx="11" hasCustomPrompt="1"/>
          </p:nvPr>
        </p:nvSpPr>
        <p:spPr>
          <a:xfrm>
            <a:off x="3887392" y="1456904"/>
            <a:ext cx="4947689" cy="4653342"/>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Content Placeholder 6">
            <a:extLst>
              <a:ext uri="{FF2B5EF4-FFF2-40B4-BE49-F238E27FC236}">
                <a16:creationId xmlns:a16="http://schemas.microsoft.com/office/drawing/2014/main" id="{C5D41C04-E96F-B443-B2C4-BA6F4EC3B764}"/>
              </a:ext>
            </a:extLst>
          </p:cNvPr>
          <p:cNvSpPr>
            <a:spLocks noGrp="1"/>
          </p:cNvSpPr>
          <p:nvPr>
            <p:ph sz="quarter" idx="12"/>
          </p:nvPr>
        </p:nvSpPr>
        <p:spPr>
          <a:xfrm>
            <a:off x="265113" y="1456145"/>
            <a:ext cx="3308350" cy="4653342"/>
          </a:xfrm>
        </p:spPr>
        <p:txBody>
          <a:bodyPr>
            <a:normAutofit/>
          </a:bodyPr>
          <a:lstStyle>
            <a:lvl1pPr marL="0" indent="0">
              <a:buNone/>
              <a:defRPr sz="2000"/>
            </a:lvl1pPr>
          </a:lstStyle>
          <a:p>
            <a:pPr lvl="0"/>
            <a:r>
              <a:rPr lang="en-US"/>
              <a:t>Edit Master text styles</a:t>
            </a:r>
          </a:p>
        </p:txBody>
      </p:sp>
      <p:sp>
        <p:nvSpPr>
          <p:cNvPr id="12" name="Rectangle 11">
            <a:extLst>
              <a:ext uri="{FF2B5EF4-FFF2-40B4-BE49-F238E27FC236}">
                <a16:creationId xmlns:a16="http://schemas.microsoft.com/office/drawing/2014/main" id="{2A210BED-2AA7-354E-941D-152A4679481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a:extLst>
              <a:ext uri="{FF2B5EF4-FFF2-40B4-BE49-F238E27FC236}">
                <a16:creationId xmlns:a16="http://schemas.microsoft.com/office/drawing/2014/main" id="{95E4EFB4-7665-0749-99BC-07EC0558EDBF}"/>
              </a:ext>
            </a:extLst>
          </p:cNvPr>
          <p:cNvGrpSpPr/>
          <p:nvPr userDrawn="1"/>
        </p:nvGrpSpPr>
        <p:grpSpPr>
          <a:xfrm>
            <a:off x="0" y="6712273"/>
            <a:ext cx="9144000" cy="145727"/>
            <a:chOff x="0" y="6712273"/>
            <a:chExt cx="9144000" cy="145727"/>
          </a:xfrm>
        </p:grpSpPr>
        <p:sp>
          <p:nvSpPr>
            <p:cNvPr id="15" name="Rectangle 14">
              <a:extLst>
                <a:ext uri="{FF2B5EF4-FFF2-40B4-BE49-F238E27FC236}">
                  <a16:creationId xmlns:a16="http://schemas.microsoft.com/office/drawing/2014/main" id="{CC60D909-83C6-C245-B7A7-341028D68AD3}"/>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CC5F438-B48B-894A-84A4-F2BD982A75EA}"/>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 name="Title 6">
            <a:extLst>
              <a:ext uri="{FF2B5EF4-FFF2-40B4-BE49-F238E27FC236}">
                <a16:creationId xmlns:a16="http://schemas.microsoft.com/office/drawing/2014/main" id="{F436C091-DFCD-F347-9FF4-51C0656447DB}"/>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BCE4E36F-77D7-874E-B534-DA3F643BCFA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2" y="1457556"/>
            <a:ext cx="4947690" cy="465269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Content Placeholder 6">
            <a:extLst>
              <a:ext uri="{FF2B5EF4-FFF2-40B4-BE49-F238E27FC236}">
                <a16:creationId xmlns:a16="http://schemas.microsoft.com/office/drawing/2014/main" id="{7DB86335-46A5-7E4C-A4A7-39427903647E}"/>
              </a:ext>
            </a:extLst>
          </p:cNvPr>
          <p:cNvSpPr>
            <a:spLocks noGrp="1"/>
          </p:cNvSpPr>
          <p:nvPr>
            <p:ph sz="quarter" idx="12"/>
          </p:nvPr>
        </p:nvSpPr>
        <p:spPr>
          <a:xfrm>
            <a:off x="265113" y="1455492"/>
            <a:ext cx="3308350" cy="4652689"/>
          </a:xfrm>
        </p:spPr>
        <p:txBody>
          <a:bodyPr>
            <a:normAutofit/>
          </a:bodyPr>
          <a:lstStyle>
            <a:lvl1pPr marL="0" indent="0">
              <a:buNone/>
              <a:defRPr sz="2000"/>
            </a:lvl1pPr>
          </a:lstStyle>
          <a:p>
            <a:pPr lvl="0"/>
            <a:r>
              <a:rPr lang="en-US"/>
              <a:t>Edit Master text styles</a:t>
            </a:r>
          </a:p>
        </p:txBody>
      </p:sp>
      <p:sp>
        <p:nvSpPr>
          <p:cNvPr id="12" name="Rectangle 11">
            <a:extLst>
              <a:ext uri="{FF2B5EF4-FFF2-40B4-BE49-F238E27FC236}">
                <a16:creationId xmlns:a16="http://schemas.microsoft.com/office/drawing/2014/main" id="{70272586-8341-2645-B3D0-ED4E40307089}"/>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a:extLst>
              <a:ext uri="{FF2B5EF4-FFF2-40B4-BE49-F238E27FC236}">
                <a16:creationId xmlns:a16="http://schemas.microsoft.com/office/drawing/2014/main" id="{7F6019E0-0676-CB48-94C3-046225869981}"/>
              </a:ext>
            </a:extLst>
          </p:cNvPr>
          <p:cNvGrpSpPr/>
          <p:nvPr userDrawn="1"/>
        </p:nvGrpSpPr>
        <p:grpSpPr>
          <a:xfrm>
            <a:off x="0" y="6712273"/>
            <a:ext cx="9144000" cy="145727"/>
            <a:chOff x="0" y="6712273"/>
            <a:chExt cx="9144000" cy="145727"/>
          </a:xfrm>
        </p:grpSpPr>
        <p:sp>
          <p:nvSpPr>
            <p:cNvPr id="14" name="Rectangle 13">
              <a:extLst>
                <a:ext uri="{FF2B5EF4-FFF2-40B4-BE49-F238E27FC236}">
                  <a16:creationId xmlns:a16="http://schemas.microsoft.com/office/drawing/2014/main" id="{740E34D4-E785-A142-AA75-67D940FE1347}"/>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741D24BB-00A8-8A44-9886-D37FF1EDBFB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 name="Title 6">
            <a:extLst>
              <a:ext uri="{FF2B5EF4-FFF2-40B4-BE49-F238E27FC236}">
                <a16:creationId xmlns:a16="http://schemas.microsoft.com/office/drawing/2014/main" id="{8E21EB8C-9280-2846-ADBC-F2268D1F3EF4}"/>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4AED76AC-EE7F-1742-815B-087A591C383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b="1" i="0" kern="1200">
          <a:solidFill>
            <a:srgbClr val="192757"/>
          </a:solidFill>
          <a:latin typeface="Arial" charset="0"/>
          <a:ea typeface="Arial" charset="0"/>
          <a:cs typeface="Arial" charset="0"/>
        </a:defRPr>
      </a:lvl1pPr>
    </p:titleStyle>
    <p:body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f-brokercommissions@plusoscar.com" TargetMode="External"/><Relationship Id="rId2" Type="http://schemas.openxmlformats.org/officeDocument/2006/relationships/hyperlink" Target="mailto:Commissions@HF.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ommissions@HF.org" TargetMode="External"/><Relationship Id="rId2" Type="http://schemas.openxmlformats.org/officeDocument/2006/relationships/hyperlink" Target="mailto:HFBroker@HF.org" TargetMode="External"/><Relationship Id="rId1" Type="http://schemas.openxmlformats.org/officeDocument/2006/relationships/slideLayout" Target="../slideLayouts/slideLayout6.xml"/><Relationship Id="rId6" Type="http://schemas.openxmlformats.org/officeDocument/2006/relationships/hyperlink" Target="mailto:HF-brokers@plusoscar.com" TargetMode="External"/><Relationship Id="rId5" Type="http://schemas.openxmlformats.org/officeDocument/2006/relationships/hyperlink" Target="mailto:HFHPInfo@HF.org" TargetMode="External"/><Relationship Id="rId4" Type="http://schemas.openxmlformats.org/officeDocument/2006/relationships/hyperlink" Target="mailto:HF-brokercommissions@plusoscar.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oyann.Moore@HF.org" TargetMode="External"/><Relationship Id="rId7" Type="http://schemas.openxmlformats.org/officeDocument/2006/relationships/hyperlink" Target="mailto:Jennifer.Cole@HF.org" TargetMode="External"/><Relationship Id="rId2" Type="http://schemas.openxmlformats.org/officeDocument/2006/relationships/hyperlink" Target="mailto:HFBroker@HF.org" TargetMode="External"/><Relationship Id="rId1" Type="http://schemas.openxmlformats.org/officeDocument/2006/relationships/slideLayout" Target="../slideLayouts/slideLayout2.xml"/><Relationship Id="rId6" Type="http://schemas.openxmlformats.org/officeDocument/2006/relationships/hyperlink" Target="mailto:Amanda.Kifayeh@HF.org" TargetMode="External"/><Relationship Id="rId5" Type="http://schemas.openxmlformats.org/officeDocument/2006/relationships/hyperlink" Target="mailto:Michael.Wray@HF.org" TargetMode="External"/><Relationship Id="rId4" Type="http://schemas.openxmlformats.org/officeDocument/2006/relationships/hyperlink" Target="mailto:Debra.Ghilardi@H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862" y="2367419"/>
            <a:ext cx="7412276" cy="1930858"/>
          </a:xfrm>
        </p:spPr>
        <p:txBody>
          <a:bodyPr>
            <a:noAutofit/>
          </a:bodyPr>
          <a:lstStyle/>
          <a:p>
            <a:pPr>
              <a:lnSpc>
                <a:spcPct val="100000"/>
              </a:lnSpc>
            </a:pPr>
            <a:r>
              <a:rPr lang="en-US" dirty="0">
                <a:latin typeface="Arial" panose="020B0604020202020204" pitchFamily="34" charset="0"/>
                <a:cs typeface="Arial" panose="020B0604020202020204" pitchFamily="34" charset="0"/>
              </a:rPr>
              <a:t>Overview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Broker Services</a:t>
            </a:r>
          </a:p>
        </p:txBody>
      </p:sp>
      <p:sp>
        <p:nvSpPr>
          <p:cNvPr id="3" name="Subtitle 2"/>
          <p:cNvSpPr>
            <a:spLocks noGrp="1"/>
          </p:cNvSpPr>
          <p:nvPr>
            <p:ph sz="quarter" idx="10"/>
          </p:nvPr>
        </p:nvSpPr>
        <p:spPr>
          <a:xfrm>
            <a:off x="1143000" y="4537023"/>
            <a:ext cx="6858000" cy="432909"/>
          </a:xfrm>
        </p:spPr>
        <p:txBody>
          <a:bodyPr>
            <a:noAutofit/>
          </a:bodyPr>
          <a:lstStyle/>
          <a:p>
            <a:pPr marL="0" indent="0" algn="ctr">
              <a:buNone/>
            </a:pPr>
            <a:r>
              <a:rPr lang="en-US" sz="3600" dirty="0">
                <a:solidFill>
                  <a:schemeClr val="tx2"/>
                </a:solidFill>
                <a:latin typeface="Arial" panose="020B0604020202020204" pitchFamily="34" charset="0"/>
                <a:cs typeface="Arial" panose="020B0604020202020204" pitchFamily="34" charset="0"/>
              </a:rPr>
              <a:t>Broker Training</a:t>
            </a:r>
          </a:p>
        </p:txBody>
      </p:sp>
      <p:sp>
        <p:nvSpPr>
          <p:cNvPr id="5" name="TextBox 4"/>
          <p:cNvSpPr txBox="1"/>
          <p:nvPr/>
        </p:nvSpPr>
        <p:spPr>
          <a:xfrm>
            <a:off x="7631807" y="6459654"/>
            <a:ext cx="646331" cy="230832"/>
          </a:xfrm>
          <a:prstGeom prst="rect">
            <a:avLst/>
          </a:prstGeom>
          <a:noFill/>
        </p:spPr>
        <p:txBody>
          <a:bodyPr wrap="none" rtlCol="0">
            <a:spAutoFit/>
          </a:bodyPr>
          <a:lstStyle/>
          <a:p>
            <a:r>
              <a:rPr lang="en-US" sz="900" dirty="0"/>
              <a:t>10142021</a:t>
            </a:r>
          </a:p>
        </p:txBody>
      </p:sp>
    </p:spTree>
    <p:extLst>
      <p:ext uri="{BB962C8B-B14F-4D97-AF65-F5344CB8AC3E}">
        <p14:creationId xmlns:p14="http://schemas.microsoft.com/office/powerpoint/2010/main" val="328659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Broker Financial Services</a:t>
            </a:r>
          </a:p>
        </p:txBody>
      </p:sp>
      <p:sp>
        <p:nvSpPr>
          <p:cNvPr id="3" name="Content Placeholder 2"/>
          <p:cNvSpPr>
            <a:spLocks noGrp="1"/>
          </p:cNvSpPr>
          <p:nvPr>
            <p:ph sz="quarter" idx="10"/>
          </p:nvPr>
        </p:nvSpPr>
        <p:spPr>
          <a:xfrm>
            <a:off x="365760" y="1188720"/>
            <a:ext cx="8412480" cy="4599499"/>
          </a:xfrm>
        </p:spPr>
        <p:txBody>
          <a:bodyPr lIns="0" tIns="0" rIns="0" bIns="0">
            <a:normAutofit lnSpcReduction="10000"/>
          </a:bodyPr>
          <a:lstStyle/>
          <a:p>
            <a:pPr marL="0" indent="0" fontAlgn="base">
              <a:lnSpc>
                <a:spcPct val="110000"/>
              </a:lnSpc>
              <a:spcBef>
                <a:spcPts val="0"/>
              </a:spcBef>
              <a:spcAft>
                <a:spcPts val="300"/>
              </a:spcAft>
              <a:buNone/>
            </a:pPr>
            <a:r>
              <a:rPr lang="en-US" sz="2400" b="1" dirty="0">
                <a:solidFill>
                  <a:schemeClr val="tx2"/>
                </a:solidFill>
              </a:rPr>
              <a:t>Broker Financial Services Roles and Responsibilities:</a:t>
            </a:r>
          </a:p>
          <a:p>
            <a:pPr marL="273050" lvl="1" indent="-273050" fontAlgn="base">
              <a:lnSpc>
                <a:spcPct val="110000"/>
              </a:lnSpc>
              <a:spcBef>
                <a:spcPts val="0"/>
              </a:spcBef>
              <a:spcAft>
                <a:spcPts val="300"/>
              </a:spcAft>
            </a:pPr>
            <a:r>
              <a:rPr lang="en-US" sz="1800" dirty="0">
                <a:solidFill>
                  <a:schemeClr val="tx2"/>
                </a:solidFill>
              </a:rPr>
              <a:t>Oversee and manage the commission process</a:t>
            </a:r>
          </a:p>
          <a:p>
            <a:pPr marL="273050" lvl="1" indent="-273050" fontAlgn="base">
              <a:lnSpc>
                <a:spcPct val="110000"/>
              </a:lnSpc>
              <a:spcBef>
                <a:spcPts val="0"/>
              </a:spcBef>
              <a:spcAft>
                <a:spcPts val="300"/>
              </a:spcAft>
            </a:pPr>
            <a:r>
              <a:rPr lang="en-US" sz="1800" dirty="0">
                <a:solidFill>
                  <a:schemeClr val="tx2"/>
                </a:solidFill>
              </a:rPr>
              <a:t>Research and triage commission discrepancies</a:t>
            </a:r>
          </a:p>
          <a:p>
            <a:pPr marL="273050" lvl="1" indent="-273050" fontAlgn="base">
              <a:lnSpc>
                <a:spcPct val="110000"/>
              </a:lnSpc>
              <a:spcBef>
                <a:spcPts val="0"/>
              </a:spcBef>
              <a:spcAft>
                <a:spcPts val="1200"/>
              </a:spcAft>
            </a:pPr>
            <a:r>
              <a:rPr lang="en-US" sz="1800" dirty="0">
                <a:solidFill>
                  <a:schemeClr val="tx2"/>
                </a:solidFill>
              </a:rPr>
              <a:t>Solve book of business concerns</a:t>
            </a:r>
          </a:p>
          <a:p>
            <a:pPr marL="0" indent="0">
              <a:lnSpc>
                <a:spcPct val="110000"/>
              </a:lnSpc>
              <a:spcBef>
                <a:spcPts val="0"/>
              </a:spcBef>
              <a:buNone/>
            </a:pPr>
            <a:r>
              <a:rPr lang="en-US" sz="1800" dirty="0">
                <a:solidFill>
                  <a:schemeClr val="tx2"/>
                </a:solidFill>
              </a:rPr>
              <a:t>For questions regarding plan year 2021 and prior, contact Broker Commissions at </a:t>
            </a:r>
            <a:r>
              <a:rPr lang="en-US" sz="1800" dirty="0">
                <a:solidFill>
                  <a:schemeClr val="tx2"/>
                </a:solidFill>
                <a:hlinkClick r:id="rId2"/>
              </a:rPr>
              <a:t>Commissions@HF.org</a:t>
            </a:r>
            <a:r>
              <a:rPr lang="en-US" sz="1800" dirty="0">
                <a:solidFill>
                  <a:schemeClr val="tx2"/>
                </a:solidFill>
              </a:rPr>
              <a:t> </a:t>
            </a:r>
          </a:p>
          <a:p>
            <a:pPr marL="0" indent="0">
              <a:lnSpc>
                <a:spcPct val="110000"/>
              </a:lnSpc>
              <a:spcBef>
                <a:spcPts val="0"/>
              </a:spcBef>
              <a:buNone/>
            </a:pPr>
            <a:endParaRPr lang="en-US" sz="1800" dirty="0">
              <a:solidFill>
                <a:schemeClr val="tx2"/>
              </a:solidFill>
            </a:endParaRPr>
          </a:p>
          <a:p>
            <a:pPr marL="0" indent="0">
              <a:lnSpc>
                <a:spcPct val="110000"/>
              </a:lnSpc>
              <a:spcBef>
                <a:spcPts val="0"/>
              </a:spcBef>
              <a:buNone/>
            </a:pPr>
            <a:r>
              <a:rPr lang="en-US" sz="1800" dirty="0">
                <a:solidFill>
                  <a:schemeClr val="tx2"/>
                </a:solidFill>
              </a:rPr>
              <a:t>For questions regarding plan year 2022 and beyond, contact Broker Commissions at </a:t>
            </a:r>
            <a:r>
              <a:rPr lang="en-US" sz="1800" dirty="0">
                <a:solidFill>
                  <a:schemeClr val="tx2"/>
                </a:solidFill>
                <a:hlinkClick r:id="rId3"/>
              </a:rPr>
              <a:t>hf-brokercommissions@plusoscar.com</a:t>
            </a:r>
            <a:r>
              <a:rPr lang="en-US" sz="1800" dirty="0">
                <a:solidFill>
                  <a:schemeClr val="tx2"/>
                </a:solidFill>
              </a:rPr>
              <a:t> </a:t>
            </a:r>
          </a:p>
          <a:p>
            <a:pPr marL="0" indent="0">
              <a:lnSpc>
                <a:spcPct val="110000"/>
              </a:lnSpc>
              <a:spcBef>
                <a:spcPts val="0"/>
              </a:spcBef>
              <a:buNone/>
            </a:pPr>
            <a:endParaRPr lang="en-US" sz="2000" dirty="0">
              <a:solidFill>
                <a:schemeClr val="tx2"/>
              </a:solidFill>
            </a:endParaRPr>
          </a:p>
          <a:p>
            <a:pPr marL="0" indent="0">
              <a:lnSpc>
                <a:spcPct val="110000"/>
              </a:lnSpc>
              <a:spcBef>
                <a:spcPts val="0"/>
              </a:spcBef>
              <a:spcAft>
                <a:spcPts val="300"/>
              </a:spcAft>
              <a:buNone/>
            </a:pPr>
            <a:r>
              <a:rPr lang="en-US" sz="2400" b="1" dirty="0">
                <a:solidFill>
                  <a:schemeClr val="tx2"/>
                </a:solidFill>
              </a:rPr>
              <a:t>Direct Deposit</a:t>
            </a:r>
          </a:p>
          <a:p>
            <a:pPr marL="228600" indent="-228600">
              <a:lnSpc>
                <a:spcPct val="110000"/>
              </a:lnSpc>
              <a:spcBef>
                <a:spcPts val="0"/>
              </a:spcBef>
            </a:pPr>
            <a:r>
              <a:rPr lang="en-US" sz="1800" dirty="0">
                <a:solidFill>
                  <a:schemeClr val="tx2"/>
                </a:solidFill>
              </a:rPr>
              <a:t>Health First Health Plans and AdventHealth Advantage Plans uses direct deposit for all commission payments. Principal Agents will need to set up their Agency Payment Details as part of the account setup and appointment process.</a:t>
            </a:r>
          </a:p>
        </p:txBody>
      </p:sp>
    </p:spTree>
    <p:extLst>
      <p:ext uri="{BB962C8B-B14F-4D97-AF65-F5344CB8AC3E}">
        <p14:creationId xmlns:p14="http://schemas.microsoft.com/office/powerpoint/2010/main" val="378521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Care Guides</a:t>
            </a:r>
          </a:p>
        </p:txBody>
      </p:sp>
    </p:spTree>
    <p:extLst>
      <p:ext uri="{BB962C8B-B14F-4D97-AF65-F5344CB8AC3E}">
        <p14:creationId xmlns:p14="http://schemas.microsoft.com/office/powerpoint/2010/main" val="151619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Care Guides</a:t>
            </a:r>
          </a:p>
        </p:txBody>
      </p:sp>
      <p:sp>
        <p:nvSpPr>
          <p:cNvPr id="5" name="Content Placeholder 2">
            <a:extLst>
              <a:ext uri="{FF2B5EF4-FFF2-40B4-BE49-F238E27FC236}">
                <a16:creationId xmlns:a16="http://schemas.microsoft.com/office/drawing/2014/main" id="{383345EF-F1BD-8A40-B8D4-DAFCE8AEE627}"/>
              </a:ext>
            </a:extLst>
          </p:cNvPr>
          <p:cNvSpPr txBox="1">
            <a:spLocks/>
          </p:cNvSpPr>
          <p:nvPr/>
        </p:nvSpPr>
        <p:spPr>
          <a:xfrm>
            <a:off x="365760" y="1332412"/>
            <a:ext cx="8412480" cy="4336868"/>
          </a:xfrm>
          <a:prstGeom prst="rect">
            <a:avLst/>
          </a:prstGeom>
        </p:spPr>
        <p:txBody>
          <a:bodyPr vert="horz" lIns="0" tIns="0" rIns="0" bIns="0" numCol="1" spcCol="182880" rtlCol="0">
            <a:noAutofit/>
          </a:bodyPr>
          <a:lstStyle>
            <a:lvl1pPr marL="341313" indent="-341313" algn="l" defTabSz="685800" rtl="0" eaLnBrk="1" latinLnBrk="0" hangingPunct="1">
              <a:lnSpc>
                <a:spcPct val="90000"/>
              </a:lnSpc>
              <a:spcBef>
                <a:spcPts val="750"/>
              </a:spcBef>
              <a:buClr>
                <a:srgbClr val="192757"/>
              </a:buClr>
              <a:buFont typeface="Wingdings" charset="2"/>
              <a:buChar char="§"/>
              <a:tabLst/>
              <a:defRPr sz="2800" b="0" i="0" kern="1200">
                <a:solidFill>
                  <a:schemeClr val="tx1"/>
                </a:solidFill>
                <a:latin typeface="Arial" charset="0"/>
                <a:ea typeface="Arial" charset="0"/>
                <a:cs typeface="Arial" charset="0"/>
              </a:defRPr>
            </a:lvl1pPr>
            <a:lvl2pPr marL="684213" indent="-342900" algn="l" defTabSz="631825" rtl="0" eaLnBrk="1" latinLnBrk="0" hangingPunct="1">
              <a:lnSpc>
                <a:spcPct val="90000"/>
              </a:lnSpc>
              <a:spcBef>
                <a:spcPts val="375"/>
              </a:spcBef>
              <a:buClr>
                <a:srgbClr val="192757"/>
              </a:buClr>
              <a:buFont typeface="Wingdings" pitchFamily="2" charset="2"/>
              <a:buChar char="§"/>
              <a:defRPr sz="2800" b="0" i="0" kern="1200">
                <a:solidFill>
                  <a:schemeClr val="tx1"/>
                </a:solidFill>
                <a:latin typeface="Arial" charset="0"/>
                <a:ea typeface="Arial" charset="0"/>
                <a:cs typeface="Arial" charset="0"/>
              </a:defRPr>
            </a:lvl2pPr>
            <a:lvl3pPr marL="1027113" indent="-341313" algn="l" defTabSz="685800" rtl="0" eaLnBrk="1" latinLnBrk="0" hangingPunct="1">
              <a:lnSpc>
                <a:spcPct val="90000"/>
              </a:lnSpc>
              <a:spcBef>
                <a:spcPts val="375"/>
              </a:spcBef>
              <a:buClr>
                <a:srgbClr val="192757"/>
              </a:buClr>
              <a:buFont typeface="Wingdings" pitchFamily="2" charset="2"/>
              <a:buChar char="§"/>
              <a:tabLst/>
              <a:defRPr sz="2800" b="0" i="0" kern="1200">
                <a:solidFill>
                  <a:schemeClr val="tx1"/>
                </a:solidFill>
                <a:latin typeface="Arial" charset="0"/>
                <a:ea typeface="Arial" charset="0"/>
                <a:cs typeface="Arial" charset="0"/>
              </a:defRPr>
            </a:lvl3pPr>
            <a:lvl4pPr marL="1487488" indent="-401638" algn="l" defTabSz="685800" rtl="0" eaLnBrk="1" latinLnBrk="0" hangingPunct="1">
              <a:lnSpc>
                <a:spcPct val="90000"/>
              </a:lnSpc>
              <a:spcBef>
                <a:spcPts val="375"/>
              </a:spcBef>
              <a:buClr>
                <a:srgbClr val="192757"/>
              </a:buClr>
              <a:buFont typeface="Wingdings" pitchFamily="2" charset="2"/>
              <a:buChar char="§"/>
              <a:tabLst/>
              <a:defRPr sz="1800" b="0" i="0" kern="1200">
                <a:solidFill>
                  <a:schemeClr val="tx1"/>
                </a:solidFill>
                <a:latin typeface="Arial" charset="0"/>
                <a:ea typeface="Arial" charset="0"/>
                <a:cs typeface="Arial" charset="0"/>
              </a:defRPr>
            </a:lvl4pPr>
            <a:lvl5pPr marL="1828800" indent="-344488" algn="l" defTabSz="685800" rtl="0" eaLnBrk="1" latinLnBrk="0" hangingPunct="1">
              <a:lnSpc>
                <a:spcPct val="90000"/>
              </a:lnSpc>
              <a:spcBef>
                <a:spcPts val="375"/>
              </a:spcBef>
              <a:buClr>
                <a:srgbClr val="192757"/>
              </a:buClr>
              <a:buFont typeface="Wingdings" pitchFamily="2" charset="2"/>
              <a:buChar char="§"/>
              <a:defRPr sz="4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1" indent="0" fontAlgn="base">
              <a:lnSpc>
                <a:spcPct val="110000"/>
              </a:lnSpc>
              <a:spcBef>
                <a:spcPts val="0"/>
              </a:spcBef>
              <a:spcAft>
                <a:spcPts val="300"/>
              </a:spcAft>
              <a:buNone/>
            </a:pPr>
            <a:r>
              <a:rPr lang="en-US" sz="1800" dirty="0">
                <a:solidFill>
                  <a:schemeClr val="tx2"/>
                </a:solidFill>
              </a:rPr>
              <a:t>Health First Health Plans has partnered with Oscar to give our members access to digital tools and a Care Team to make accessing health care easier and more convenient. </a:t>
            </a:r>
          </a:p>
          <a:p>
            <a:pPr marL="0" indent="0">
              <a:buNone/>
            </a:pPr>
            <a:r>
              <a:rPr lang="en-US" sz="2000" b="1" i="0" u="none" strike="noStrike" baseline="0" dirty="0">
                <a:solidFill>
                  <a:srgbClr val="4F90AE"/>
                </a:solidFill>
                <a:latin typeface="Rubik Medium"/>
              </a:rPr>
              <a:t>Customer Service Representatives are now Care Guides. </a:t>
            </a:r>
          </a:p>
          <a:p>
            <a:pPr marL="273050" lvl="1" indent="-273050" fontAlgn="base">
              <a:lnSpc>
                <a:spcPct val="110000"/>
              </a:lnSpc>
              <a:spcBef>
                <a:spcPts val="0"/>
              </a:spcBef>
              <a:spcAft>
                <a:spcPts val="300"/>
              </a:spcAft>
            </a:pPr>
            <a:r>
              <a:rPr lang="en-US" sz="1800" dirty="0">
                <a:solidFill>
                  <a:schemeClr val="tx2"/>
                </a:solidFill>
              </a:rPr>
              <a:t>Every member is provided with a dedicated Care Team, including a licensed nurse, who can help answer questions about their personalized care. </a:t>
            </a:r>
          </a:p>
          <a:p>
            <a:pPr marL="273050" lvl="1" indent="-273050" fontAlgn="base">
              <a:lnSpc>
                <a:spcPct val="110000"/>
              </a:lnSpc>
              <a:spcBef>
                <a:spcPts val="0"/>
              </a:spcBef>
              <a:spcAft>
                <a:spcPts val="300"/>
              </a:spcAft>
            </a:pPr>
            <a:r>
              <a:rPr lang="en-US" sz="1800" dirty="0">
                <a:solidFill>
                  <a:schemeClr val="tx2"/>
                </a:solidFill>
              </a:rPr>
              <a:t>With a dedicated Care Team who knows each member and their history, the Care Guides can answer health-related medical questions providing high-quality care. </a:t>
            </a:r>
          </a:p>
          <a:p>
            <a:pPr marL="273050" lvl="1" indent="-273050" fontAlgn="base">
              <a:lnSpc>
                <a:spcPct val="110000"/>
              </a:lnSpc>
              <a:spcBef>
                <a:spcPts val="0"/>
              </a:spcBef>
              <a:spcAft>
                <a:spcPts val="300"/>
              </a:spcAft>
            </a:pPr>
            <a:r>
              <a:rPr lang="en-US" sz="1800" dirty="0">
                <a:solidFill>
                  <a:schemeClr val="tx2"/>
                </a:solidFill>
              </a:rPr>
              <a:t>Care Guides can help walk members through in-person follow up services such as labs and prescriptions. </a:t>
            </a:r>
          </a:p>
          <a:p>
            <a:pPr marL="273050" lvl="1" indent="-273050" fontAlgn="base">
              <a:lnSpc>
                <a:spcPct val="110000"/>
              </a:lnSpc>
              <a:spcBef>
                <a:spcPts val="0"/>
              </a:spcBef>
              <a:spcAft>
                <a:spcPts val="300"/>
              </a:spcAft>
            </a:pPr>
            <a:r>
              <a:rPr lang="en-US" sz="1800" dirty="0">
                <a:solidFill>
                  <a:schemeClr val="tx2"/>
                </a:solidFill>
              </a:rPr>
              <a:t>Care Guides can offer quick answers through chat from the app or member portal and by phone. </a:t>
            </a:r>
          </a:p>
        </p:txBody>
      </p:sp>
    </p:spTree>
    <p:extLst>
      <p:ext uri="{BB962C8B-B14F-4D97-AF65-F5344CB8AC3E}">
        <p14:creationId xmlns:p14="http://schemas.microsoft.com/office/powerpoint/2010/main" val="193137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BD847B-166D-498C-A9AB-271A9B046760}"/>
              </a:ext>
            </a:extLst>
          </p:cNvPr>
          <p:cNvPicPr>
            <a:picLocks noChangeAspect="1"/>
          </p:cNvPicPr>
          <p:nvPr/>
        </p:nvPicPr>
        <p:blipFill>
          <a:blip r:embed="rId2"/>
          <a:stretch>
            <a:fillRect/>
          </a:stretch>
        </p:blipFill>
        <p:spPr>
          <a:xfrm>
            <a:off x="0" y="101222"/>
            <a:ext cx="9144000" cy="3258105"/>
          </a:xfrm>
          <a:prstGeom prst="rect">
            <a:avLst/>
          </a:prstGeom>
        </p:spPr>
      </p:pic>
      <p:sp>
        <p:nvSpPr>
          <p:cNvPr id="2" name="Title 1"/>
          <p:cNvSpPr>
            <a:spLocks noGrp="1"/>
          </p:cNvSpPr>
          <p:nvPr>
            <p:ph type="title"/>
          </p:nvPr>
        </p:nvSpPr>
        <p:spPr>
          <a:xfrm>
            <a:off x="365760" y="2747329"/>
            <a:ext cx="8412480" cy="566207"/>
          </a:xfrm>
        </p:spPr>
        <p:txBody>
          <a:bodyPr lIns="0" tIns="0" rIns="0" bIns="0" anchor="t" anchorCtr="0">
            <a:noAutofit/>
          </a:bodyPr>
          <a:lstStyle/>
          <a:p>
            <a:pPr algn="l"/>
            <a:r>
              <a:rPr lang="en-US" dirty="0">
                <a:solidFill>
                  <a:schemeClr val="tx2"/>
                </a:solidFill>
              </a:rPr>
              <a:t>Care Guides</a:t>
            </a:r>
          </a:p>
        </p:txBody>
      </p:sp>
      <p:sp>
        <p:nvSpPr>
          <p:cNvPr id="3" name="Content Placeholder 2"/>
          <p:cNvSpPr>
            <a:spLocks noGrp="1"/>
          </p:cNvSpPr>
          <p:nvPr>
            <p:ph sz="quarter" idx="10"/>
          </p:nvPr>
        </p:nvSpPr>
        <p:spPr>
          <a:xfrm>
            <a:off x="365760" y="3536404"/>
            <a:ext cx="8412480" cy="566207"/>
          </a:xfrm>
        </p:spPr>
        <p:txBody>
          <a:bodyPr lIns="0" tIns="0" rIns="0" bIns="0">
            <a:normAutofit/>
          </a:bodyPr>
          <a:lstStyle/>
          <a:p>
            <a:pPr marL="0" indent="0">
              <a:lnSpc>
                <a:spcPct val="100000"/>
              </a:lnSpc>
              <a:spcBef>
                <a:spcPts val="0"/>
              </a:spcBef>
              <a:spcAft>
                <a:spcPts val="300"/>
              </a:spcAft>
              <a:buNone/>
            </a:pPr>
            <a:r>
              <a:rPr lang="en-US" sz="1800" dirty="0">
                <a:solidFill>
                  <a:schemeClr val="tx2"/>
                </a:solidFill>
              </a:rPr>
              <a:t>Care Guides are trained to answer inquiries from Brokers and members as subject matter experts in areas of: </a:t>
            </a:r>
          </a:p>
        </p:txBody>
      </p:sp>
      <p:sp>
        <p:nvSpPr>
          <p:cNvPr id="5" name="TextBox 4">
            <a:extLst>
              <a:ext uri="{FF2B5EF4-FFF2-40B4-BE49-F238E27FC236}">
                <a16:creationId xmlns:a16="http://schemas.microsoft.com/office/drawing/2014/main" id="{1571BF1C-DB84-CB41-9711-9E19B237CDE8}"/>
              </a:ext>
            </a:extLst>
          </p:cNvPr>
          <p:cNvSpPr txBox="1"/>
          <p:nvPr/>
        </p:nvSpPr>
        <p:spPr>
          <a:xfrm>
            <a:off x="365760" y="4277787"/>
            <a:ext cx="8412480" cy="1223412"/>
          </a:xfrm>
          <a:prstGeom prst="rect">
            <a:avLst/>
          </a:prstGeom>
          <a:noFill/>
        </p:spPr>
        <p:txBody>
          <a:bodyPr wrap="square" lIns="0" tIns="0" rIns="0" bIns="0" numCol="3" spcCol="182880" rtlCol="0">
            <a:spAutoFit/>
          </a:bodyPr>
          <a:lstStyle/>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Enrollment</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Group and Member Billing inquiries</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Claims</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Authorizations</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Provider Network Inquiries</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Benefits</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Appeals</a:t>
            </a:r>
          </a:p>
          <a:p>
            <a:pPr marL="228600" lvl="0" indent="-228600">
              <a:lnSpc>
                <a:spcPct val="100000"/>
              </a:lnSpc>
              <a:spcBef>
                <a:spcPts val="0"/>
              </a:spcBef>
              <a:spcAft>
                <a:spcPts val="300"/>
              </a:spcAft>
              <a:buFont typeface="Wingdings" pitchFamily="2" charset="2"/>
              <a:buChar char="§"/>
            </a:pPr>
            <a:r>
              <a:rPr lang="en-US" dirty="0">
                <a:solidFill>
                  <a:schemeClr val="tx2"/>
                </a:solidFill>
                <a:latin typeface="Arial" panose="020B0604020202020204" pitchFamily="34" charset="0"/>
                <a:cs typeface="Arial" panose="020B0604020202020204" pitchFamily="34" charset="0"/>
              </a:rPr>
              <a:t>And much more</a:t>
            </a:r>
          </a:p>
        </p:txBody>
      </p:sp>
    </p:spTree>
    <p:extLst>
      <p:ext uri="{BB962C8B-B14F-4D97-AF65-F5344CB8AC3E}">
        <p14:creationId xmlns:p14="http://schemas.microsoft.com/office/powerpoint/2010/main" val="139967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Care Guides</a:t>
            </a:r>
          </a:p>
        </p:txBody>
      </p:sp>
      <p:sp>
        <p:nvSpPr>
          <p:cNvPr id="3" name="Content Placeholder 2"/>
          <p:cNvSpPr>
            <a:spLocks noGrp="1"/>
          </p:cNvSpPr>
          <p:nvPr>
            <p:ph sz="quarter" idx="10"/>
          </p:nvPr>
        </p:nvSpPr>
        <p:spPr>
          <a:xfrm>
            <a:off x="365760" y="1188719"/>
            <a:ext cx="8412479" cy="4697175"/>
          </a:xfrm>
        </p:spPr>
        <p:txBody>
          <a:bodyPr lIns="0" tIns="0" rIns="0" bIns="0">
            <a:normAutofit/>
          </a:bodyPr>
          <a:lstStyle/>
          <a:p>
            <a:pPr marL="0" indent="0">
              <a:lnSpc>
                <a:spcPct val="100000"/>
              </a:lnSpc>
              <a:spcBef>
                <a:spcPts val="0"/>
              </a:spcBef>
              <a:spcAft>
                <a:spcPts val="600"/>
              </a:spcAft>
              <a:buNone/>
            </a:pPr>
            <a:r>
              <a:rPr lang="en-US" sz="1800" dirty="0">
                <a:solidFill>
                  <a:schemeClr val="tx2"/>
                </a:solidFill>
              </a:rPr>
              <a:t>The Member Portal and App, enhanced by Oscar, will make it easy for our Health First Health Plans’ and AdventHealth Advantage Plans’ members to do just about everything related to their health including:</a:t>
            </a:r>
          </a:p>
          <a:p>
            <a:pPr>
              <a:lnSpc>
                <a:spcPct val="100000"/>
              </a:lnSpc>
              <a:spcBef>
                <a:spcPts val="0"/>
              </a:spcBef>
              <a:spcAft>
                <a:spcPts val="600"/>
              </a:spcAft>
              <a:buFont typeface="Wingdings" panose="05000000000000000000" pitchFamily="2" charset="2"/>
              <a:buChar char="§"/>
            </a:pPr>
            <a:r>
              <a:rPr lang="en-US" sz="1800" dirty="0">
                <a:solidFill>
                  <a:schemeClr val="tx2"/>
                </a:solidFill>
              </a:rPr>
              <a:t>Refill prescriptions</a:t>
            </a:r>
          </a:p>
          <a:p>
            <a:pPr>
              <a:lnSpc>
                <a:spcPct val="100000"/>
              </a:lnSpc>
              <a:spcBef>
                <a:spcPts val="0"/>
              </a:spcBef>
              <a:spcAft>
                <a:spcPts val="600"/>
              </a:spcAft>
              <a:buFont typeface="Wingdings" panose="05000000000000000000" pitchFamily="2" charset="2"/>
              <a:buChar char="§"/>
            </a:pPr>
            <a:r>
              <a:rPr lang="en-US" sz="1800" dirty="0">
                <a:solidFill>
                  <a:schemeClr val="tx2"/>
                </a:solidFill>
              </a:rPr>
              <a:t>Review plan benefits</a:t>
            </a:r>
          </a:p>
          <a:p>
            <a:pPr>
              <a:lnSpc>
                <a:spcPct val="100000"/>
              </a:lnSpc>
              <a:spcBef>
                <a:spcPts val="0"/>
              </a:spcBef>
              <a:spcAft>
                <a:spcPts val="600"/>
              </a:spcAft>
              <a:buFont typeface="Wingdings" panose="05000000000000000000" pitchFamily="2" charset="2"/>
              <a:buChar char="§"/>
            </a:pPr>
            <a:r>
              <a:rPr lang="en-US" sz="1800" dirty="0">
                <a:solidFill>
                  <a:schemeClr val="tx2"/>
                </a:solidFill>
              </a:rPr>
              <a:t>Find an in-network provider</a:t>
            </a:r>
          </a:p>
          <a:p>
            <a:pPr>
              <a:lnSpc>
                <a:spcPct val="100000"/>
              </a:lnSpc>
              <a:spcBef>
                <a:spcPts val="0"/>
              </a:spcBef>
              <a:spcAft>
                <a:spcPts val="600"/>
              </a:spcAft>
              <a:buFont typeface="Wingdings" panose="05000000000000000000" pitchFamily="2" charset="2"/>
              <a:buChar char="§"/>
            </a:pPr>
            <a:r>
              <a:rPr lang="en-US" sz="1800" dirty="0">
                <a:solidFill>
                  <a:schemeClr val="tx2"/>
                </a:solidFill>
              </a:rPr>
              <a:t>Message their dedicated Care Team</a:t>
            </a:r>
          </a:p>
          <a:p>
            <a:pPr>
              <a:lnSpc>
                <a:spcPct val="100000"/>
              </a:lnSpc>
              <a:spcBef>
                <a:spcPts val="0"/>
              </a:spcBef>
              <a:spcAft>
                <a:spcPts val="600"/>
              </a:spcAft>
              <a:buFont typeface="Wingdings" panose="05000000000000000000" pitchFamily="2" charset="2"/>
              <a:buChar char="§"/>
            </a:pPr>
            <a:r>
              <a:rPr lang="en-US" sz="1800" dirty="0">
                <a:solidFill>
                  <a:schemeClr val="tx2"/>
                </a:solidFill>
              </a:rPr>
              <a:t>And more – all in one place</a:t>
            </a:r>
          </a:p>
          <a:p>
            <a:pPr>
              <a:lnSpc>
                <a:spcPct val="100000"/>
              </a:lnSpc>
              <a:spcBef>
                <a:spcPts val="0"/>
              </a:spcBef>
              <a:spcAft>
                <a:spcPts val="600"/>
              </a:spcAft>
              <a:buFont typeface="Wingdings" panose="05000000000000000000" pitchFamily="2" charset="2"/>
              <a:buChar char="§"/>
            </a:pPr>
            <a:endParaRPr lang="en-US" sz="1800" dirty="0">
              <a:solidFill>
                <a:schemeClr val="tx2"/>
              </a:solidFill>
            </a:endParaRPr>
          </a:p>
          <a:p>
            <a:pPr marL="0" indent="0">
              <a:lnSpc>
                <a:spcPct val="100000"/>
              </a:lnSpc>
              <a:spcBef>
                <a:spcPts val="0"/>
              </a:spcBef>
              <a:spcAft>
                <a:spcPts val="600"/>
              </a:spcAft>
              <a:buNone/>
            </a:pPr>
            <a:r>
              <a:rPr lang="en-US" sz="1800" dirty="0">
                <a:solidFill>
                  <a:schemeClr val="tx2"/>
                </a:solidFill>
              </a:rPr>
              <a:t>Beginning January 1, encourage members to sign into their member portal from the public website. Members may also download the app by searching for “Oscar Health” from the Apple Store or Google Play. </a:t>
            </a:r>
          </a:p>
          <a:p>
            <a:pPr marL="0" indent="0">
              <a:lnSpc>
                <a:spcPct val="100000"/>
              </a:lnSpc>
              <a:spcBef>
                <a:spcPts val="0"/>
              </a:spcBef>
              <a:spcAft>
                <a:spcPts val="600"/>
              </a:spcAft>
              <a:buNone/>
            </a:pPr>
            <a:endParaRPr lang="en-US" sz="1800" b="1" dirty="0">
              <a:solidFill>
                <a:srgbClr val="5D83B5"/>
              </a:solidFill>
            </a:endParaRPr>
          </a:p>
        </p:txBody>
      </p:sp>
    </p:spTree>
    <p:extLst>
      <p:ext uri="{BB962C8B-B14F-4D97-AF65-F5344CB8AC3E}">
        <p14:creationId xmlns:p14="http://schemas.microsoft.com/office/powerpoint/2010/main" val="57597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365760"/>
            <a:ext cx="8412480" cy="566207"/>
          </a:xfrm>
        </p:spPr>
        <p:txBody>
          <a:bodyPr lIns="0" tIns="0" rIns="0" bIns="0" anchor="t" anchorCtr="0">
            <a:noAutofit/>
          </a:bodyPr>
          <a:lstStyle/>
          <a:p>
            <a:pPr algn="l"/>
            <a:r>
              <a:rPr lang="en-US" dirty="0"/>
              <a:t>Helpful Contacts</a:t>
            </a:r>
          </a:p>
        </p:txBody>
      </p:sp>
      <p:sp>
        <p:nvSpPr>
          <p:cNvPr id="2" name="TextBox 1"/>
          <p:cNvSpPr txBox="1"/>
          <p:nvPr/>
        </p:nvSpPr>
        <p:spPr>
          <a:xfrm>
            <a:off x="365760" y="1188720"/>
            <a:ext cx="8412480" cy="4292906"/>
          </a:xfrm>
          <a:prstGeom prst="rect">
            <a:avLst/>
          </a:prstGeom>
          <a:noFill/>
        </p:spPr>
        <p:txBody>
          <a:bodyPr wrap="square" lIns="0" tIns="0" rIns="0" bIns="0" rtlCol="0">
            <a:spAutoFit/>
          </a:bodyPr>
          <a:lstStyle/>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Services</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321.434.5265</a:t>
            </a:r>
          </a:p>
          <a:p>
            <a:pPr marL="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HFBroker@HF.org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Commissions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Commissions@HF.org</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spcAft>
                <a:spcPts val="600"/>
              </a:spcAft>
            </a:pPr>
            <a:r>
              <a:rPr lang="en-US" dirty="0">
                <a:solidFill>
                  <a:schemeClr val="tx2"/>
                </a:solidFill>
                <a:latin typeface="Arial" panose="020B0604020202020204" pitchFamily="34" charset="0"/>
                <a:cs typeface="Arial" panose="020B0604020202020204" pitchFamily="34" charset="0"/>
              </a:rPr>
              <a:t>For plan year 2021 and prior questions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HF-brokercommissions@plusoscar.com</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For plan year 2022 and beyond questions</a:t>
            </a: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Customer Service</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Support</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Local: 321.434.4945 </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Toll Free: 877.693.6489</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HFHPInfo@HF.org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HF-brokers@plusoscar.com</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250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3E82EA-40AE-4149-9419-5C16608DD293}"/>
              </a:ext>
            </a:extLst>
          </p:cNvPr>
          <p:cNvSpPr txBox="1">
            <a:spLocks/>
          </p:cNvSpPr>
          <p:nvPr/>
        </p:nvSpPr>
        <p:spPr>
          <a:xfrm>
            <a:off x="1336562" y="2455002"/>
            <a:ext cx="6470877" cy="11050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r>
              <a:rPr lang="en-US" sz="7200" dirty="0">
                <a:solidFill>
                  <a:schemeClr val="tx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4113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Module Description</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a:lnSpc>
                <a:spcPct val="100000"/>
              </a:lnSpc>
              <a:spcBef>
                <a:spcPts val="0"/>
              </a:spcBef>
              <a:spcAft>
                <a:spcPts val="300"/>
              </a:spcAft>
              <a:buNone/>
            </a:pPr>
            <a:r>
              <a:rPr lang="en-US" sz="2400" b="1" dirty="0">
                <a:solidFill>
                  <a:srgbClr val="5D83B5"/>
                </a:solidFill>
                <a:latin typeface="Arial" panose="020B0604020202020204" pitchFamily="34" charset="0"/>
                <a:cs typeface="Arial" panose="020B0604020202020204" pitchFamily="34" charset="0"/>
              </a:rPr>
              <a:t>This module is designed to review:</a:t>
            </a:r>
            <a:endParaRPr lang="en-US" sz="2400" dirty="0">
              <a:solidFill>
                <a:srgbClr val="5D83B5"/>
              </a:solidFill>
            </a:endParaRPr>
          </a:p>
          <a:p>
            <a:pPr marL="217488" indent="-217488">
              <a:lnSpc>
                <a:spcPct val="100000"/>
              </a:lnSpc>
              <a:spcBef>
                <a:spcPts val="0"/>
              </a:spcBef>
              <a:spcAft>
                <a:spcPts val="300"/>
              </a:spcAft>
            </a:pPr>
            <a:r>
              <a:rPr lang="en-US" sz="1800" dirty="0">
                <a:solidFill>
                  <a:schemeClr val="tx2"/>
                </a:solidFill>
              </a:rPr>
              <a:t>Broker Services Department Members</a:t>
            </a:r>
          </a:p>
          <a:p>
            <a:pPr marL="217488" indent="-217488">
              <a:lnSpc>
                <a:spcPct val="100000"/>
              </a:lnSpc>
              <a:spcBef>
                <a:spcPts val="0"/>
              </a:spcBef>
              <a:spcAft>
                <a:spcPts val="300"/>
              </a:spcAft>
            </a:pPr>
            <a:r>
              <a:rPr lang="en-US" sz="1800" dirty="0">
                <a:solidFill>
                  <a:schemeClr val="tx2"/>
                </a:solidFill>
              </a:rPr>
              <a:t>Department Responsibilities</a:t>
            </a:r>
          </a:p>
          <a:p>
            <a:pPr marL="217488" indent="-217488">
              <a:lnSpc>
                <a:spcPct val="100000"/>
              </a:lnSpc>
              <a:spcBef>
                <a:spcPts val="0"/>
              </a:spcBef>
              <a:spcAft>
                <a:spcPts val="300"/>
              </a:spcAft>
            </a:pPr>
            <a:r>
              <a:rPr lang="en-US" sz="1800" dirty="0">
                <a:solidFill>
                  <a:schemeClr val="tx2"/>
                </a:solidFill>
              </a:rPr>
              <a:t>Agency Training</a:t>
            </a:r>
          </a:p>
          <a:p>
            <a:pPr marL="217488" indent="-217488">
              <a:lnSpc>
                <a:spcPct val="100000"/>
              </a:lnSpc>
              <a:spcBef>
                <a:spcPts val="0"/>
              </a:spcBef>
              <a:spcAft>
                <a:spcPts val="300"/>
              </a:spcAft>
            </a:pPr>
            <a:r>
              <a:rPr lang="en-US" sz="1800" dirty="0">
                <a:solidFill>
                  <a:schemeClr val="tx2"/>
                </a:solidFill>
              </a:rPr>
              <a:t>Administrative Services Agreement</a:t>
            </a:r>
          </a:p>
          <a:p>
            <a:pPr marL="217488" indent="-217488">
              <a:lnSpc>
                <a:spcPct val="100000"/>
              </a:lnSpc>
              <a:spcBef>
                <a:spcPts val="0"/>
              </a:spcBef>
              <a:spcAft>
                <a:spcPts val="300"/>
              </a:spcAft>
            </a:pPr>
            <a:r>
              <a:rPr lang="en-US" sz="1800" dirty="0">
                <a:solidFill>
                  <a:schemeClr val="tx2"/>
                </a:solidFill>
              </a:rPr>
              <a:t>Logo Use Agreement</a:t>
            </a:r>
          </a:p>
          <a:p>
            <a:pPr marL="217488" indent="-217488">
              <a:lnSpc>
                <a:spcPct val="100000"/>
              </a:lnSpc>
              <a:spcBef>
                <a:spcPts val="0"/>
              </a:spcBef>
              <a:spcAft>
                <a:spcPts val="300"/>
              </a:spcAft>
            </a:pPr>
            <a:r>
              <a:rPr lang="en-US" sz="1800" dirty="0">
                <a:solidFill>
                  <a:schemeClr val="tx2"/>
                </a:solidFill>
              </a:rPr>
              <a:t>Department Collaboration</a:t>
            </a:r>
          </a:p>
          <a:p>
            <a:pPr marL="511175" lvl="1" indent="-285750">
              <a:lnSpc>
                <a:spcPct val="100000"/>
              </a:lnSpc>
              <a:spcBef>
                <a:spcPts val="0"/>
              </a:spcBef>
              <a:spcAft>
                <a:spcPts val="300"/>
              </a:spcAft>
              <a:buFont typeface="Courier New" panose="02070309020205020404" pitchFamily="49" charset="0"/>
              <a:buChar char="o"/>
            </a:pPr>
            <a:r>
              <a:rPr lang="en-US" sz="1800" dirty="0">
                <a:solidFill>
                  <a:schemeClr val="tx2"/>
                </a:solidFill>
              </a:rPr>
              <a:t>Broker Financial Services</a:t>
            </a:r>
          </a:p>
          <a:p>
            <a:pPr marL="511175" lvl="1" indent="-285750">
              <a:lnSpc>
                <a:spcPct val="100000"/>
              </a:lnSpc>
              <a:spcBef>
                <a:spcPts val="0"/>
              </a:spcBef>
              <a:spcAft>
                <a:spcPts val="300"/>
              </a:spcAft>
              <a:buFont typeface="Courier New" panose="02070309020205020404" pitchFamily="49" charset="0"/>
              <a:buChar char="o"/>
            </a:pPr>
            <a:r>
              <a:rPr lang="en-US" sz="1800" dirty="0">
                <a:solidFill>
                  <a:schemeClr val="tx2"/>
                </a:solidFill>
              </a:rPr>
              <a:t>Care Guides</a:t>
            </a:r>
          </a:p>
        </p:txBody>
      </p:sp>
    </p:spTree>
    <p:extLst>
      <p:ext uri="{BB962C8B-B14F-4D97-AF65-F5344CB8AC3E}">
        <p14:creationId xmlns:p14="http://schemas.microsoft.com/office/powerpoint/2010/main" val="240278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Broker Services</a:t>
            </a:r>
          </a:p>
        </p:txBody>
      </p:sp>
      <p:sp>
        <p:nvSpPr>
          <p:cNvPr id="3" name="Content Placeholder 2"/>
          <p:cNvSpPr>
            <a:spLocks noGrp="1"/>
          </p:cNvSpPr>
          <p:nvPr>
            <p:ph sz="quarter" idx="10"/>
          </p:nvPr>
        </p:nvSpPr>
        <p:spPr>
          <a:xfrm>
            <a:off x="365760" y="1188720"/>
            <a:ext cx="8569325" cy="4599499"/>
          </a:xfrm>
        </p:spPr>
        <p:txBody>
          <a:bodyPr lIns="0" tIns="0" rIns="0" bIns="0">
            <a:normAutofit fontScale="85000" lnSpcReduction="20000"/>
          </a:bodyPr>
          <a:lstStyle/>
          <a:p>
            <a:pPr marL="0" indent="0">
              <a:lnSpc>
                <a:spcPct val="120000"/>
              </a:lnSpc>
              <a:spcBef>
                <a:spcPts val="0"/>
              </a:spcBef>
              <a:spcAft>
                <a:spcPts val="600"/>
              </a:spcAft>
              <a:buNone/>
            </a:pPr>
            <a:r>
              <a:rPr lang="en-US" sz="2600" b="1" dirty="0">
                <a:solidFill>
                  <a:schemeClr val="accent1"/>
                </a:solidFill>
              </a:rPr>
              <a:t>Department Contacts: </a:t>
            </a:r>
          </a:p>
          <a:p>
            <a:pPr lvl="1">
              <a:lnSpc>
                <a:spcPct val="120000"/>
              </a:lnSpc>
              <a:spcBef>
                <a:spcPts val="0"/>
              </a:spcBef>
              <a:spcAft>
                <a:spcPts val="600"/>
              </a:spcAft>
            </a:pPr>
            <a:r>
              <a:rPr lang="en-US" sz="2100" dirty="0">
                <a:solidFill>
                  <a:schemeClr val="accent1"/>
                </a:solidFill>
              </a:rPr>
              <a:t>321.434.5265</a:t>
            </a:r>
          </a:p>
          <a:p>
            <a:pPr lvl="1">
              <a:lnSpc>
                <a:spcPct val="120000"/>
              </a:lnSpc>
              <a:spcBef>
                <a:spcPts val="0"/>
              </a:spcBef>
              <a:spcAft>
                <a:spcPts val="1200"/>
              </a:spcAft>
            </a:pPr>
            <a:r>
              <a:rPr lang="en-US" sz="2100" dirty="0">
                <a:solidFill>
                  <a:schemeClr val="accent1"/>
                </a:solidFill>
                <a:hlinkClick r:id="rId2"/>
              </a:rPr>
              <a:t>HFBroker@HF.org</a:t>
            </a:r>
            <a:r>
              <a:rPr lang="en-US" sz="2100" dirty="0">
                <a:solidFill>
                  <a:schemeClr val="accent1"/>
                </a:solidFill>
              </a:rPr>
              <a:t> </a:t>
            </a:r>
          </a:p>
          <a:p>
            <a:pPr marL="0" indent="0">
              <a:lnSpc>
                <a:spcPct val="120000"/>
              </a:lnSpc>
              <a:spcBef>
                <a:spcPts val="0"/>
              </a:spcBef>
              <a:spcAft>
                <a:spcPts val="600"/>
              </a:spcAft>
              <a:buNone/>
            </a:pPr>
            <a:r>
              <a:rPr lang="en-US" sz="2600" b="1" dirty="0">
                <a:solidFill>
                  <a:schemeClr val="accent1"/>
                </a:solidFill>
              </a:rPr>
              <a:t>Department Members:</a:t>
            </a:r>
          </a:p>
          <a:p>
            <a:pPr marL="342900" lvl="1" indent="0" fontAlgn="base">
              <a:lnSpc>
                <a:spcPct val="120000"/>
              </a:lnSpc>
              <a:spcBef>
                <a:spcPts val="0"/>
              </a:spcBef>
              <a:buNone/>
            </a:pPr>
            <a:r>
              <a:rPr lang="en-US" sz="1600" b="1" dirty="0">
                <a:solidFill>
                  <a:schemeClr val="accent1"/>
                </a:solidFill>
              </a:rPr>
              <a:t>Joy Moore……………………………………………………321.434.4526 </a:t>
            </a:r>
          </a:p>
          <a:p>
            <a:pPr marL="342900" lvl="1" indent="0" fontAlgn="base">
              <a:lnSpc>
                <a:spcPct val="120000"/>
              </a:lnSpc>
              <a:spcBef>
                <a:spcPts val="0"/>
              </a:spcBef>
              <a:buNone/>
            </a:pPr>
            <a:r>
              <a:rPr lang="en-US" sz="1200" dirty="0"/>
              <a:t>Manager of Broker Services &amp; Sales Administration</a:t>
            </a:r>
          </a:p>
          <a:p>
            <a:pPr marL="342900" lvl="1" indent="0" fontAlgn="base">
              <a:lnSpc>
                <a:spcPct val="120000"/>
              </a:lnSpc>
              <a:spcBef>
                <a:spcPts val="0"/>
              </a:spcBef>
              <a:spcAft>
                <a:spcPts val="600"/>
              </a:spcAft>
              <a:buNone/>
            </a:pPr>
            <a:r>
              <a:rPr lang="en-US" sz="1200" dirty="0">
                <a:solidFill>
                  <a:srgbClr val="5D83B5"/>
                </a:solidFill>
                <a:hlinkClick r:id="rId3">
                  <a:extLst>
                    <a:ext uri="{A12FA001-AC4F-418D-AE19-62706E023703}">
                      <ahyp:hlinkClr xmlns:ahyp="http://schemas.microsoft.com/office/drawing/2018/hyperlinkcolor" val="tx"/>
                    </a:ext>
                  </a:extLst>
                </a:hlinkClick>
              </a:rPr>
              <a:t>Joyann.Moore@HF.org</a:t>
            </a:r>
            <a:endParaRPr lang="en-US" sz="1200" dirty="0">
              <a:solidFill>
                <a:srgbClr val="5D83B5"/>
              </a:solidFill>
            </a:endParaRPr>
          </a:p>
          <a:p>
            <a:pPr marL="342900" lvl="1" indent="0" fontAlgn="base">
              <a:lnSpc>
                <a:spcPct val="120000"/>
              </a:lnSpc>
              <a:spcBef>
                <a:spcPts val="0"/>
              </a:spcBef>
              <a:buNone/>
            </a:pPr>
            <a:r>
              <a:rPr lang="en-US" sz="1600" b="1" dirty="0">
                <a:solidFill>
                  <a:schemeClr val="accent1"/>
                </a:solidFill>
              </a:rPr>
              <a:t>Debra Ghilardi……………………………………………….321.434.4317</a:t>
            </a:r>
          </a:p>
          <a:p>
            <a:pPr marL="342900" lvl="1" indent="0" fontAlgn="base">
              <a:lnSpc>
                <a:spcPct val="120000"/>
              </a:lnSpc>
              <a:spcBef>
                <a:spcPts val="0"/>
              </a:spcBef>
              <a:buNone/>
            </a:pPr>
            <a:r>
              <a:rPr lang="en-US" sz="1200" dirty="0"/>
              <a:t>Broker Services Specialist</a:t>
            </a:r>
          </a:p>
          <a:p>
            <a:pPr marL="342900" lvl="1" indent="0" fontAlgn="base">
              <a:lnSpc>
                <a:spcPct val="120000"/>
              </a:lnSpc>
              <a:spcBef>
                <a:spcPts val="0"/>
              </a:spcBef>
              <a:spcAft>
                <a:spcPts val="600"/>
              </a:spcAft>
              <a:buNone/>
            </a:pPr>
            <a:r>
              <a:rPr lang="en-US" sz="1200" dirty="0">
                <a:solidFill>
                  <a:srgbClr val="5D83B5"/>
                </a:solidFill>
                <a:hlinkClick r:id="rId4">
                  <a:extLst>
                    <a:ext uri="{A12FA001-AC4F-418D-AE19-62706E023703}">
                      <ahyp:hlinkClr xmlns:ahyp="http://schemas.microsoft.com/office/drawing/2018/hyperlinkcolor" val="tx"/>
                    </a:ext>
                  </a:extLst>
                </a:hlinkClick>
              </a:rPr>
              <a:t>Debra.Ghilardi@HF.org</a:t>
            </a:r>
            <a:endParaRPr lang="en-US" sz="1200" dirty="0">
              <a:solidFill>
                <a:srgbClr val="5D83B5"/>
              </a:solidFill>
            </a:endParaRPr>
          </a:p>
          <a:p>
            <a:pPr marL="342900" lvl="1" indent="0" fontAlgn="base">
              <a:lnSpc>
                <a:spcPct val="120000"/>
              </a:lnSpc>
              <a:spcBef>
                <a:spcPts val="0"/>
              </a:spcBef>
              <a:buNone/>
            </a:pPr>
            <a:endParaRPr lang="en-US" sz="100" dirty="0">
              <a:solidFill>
                <a:schemeClr val="accent1"/>
              </a:solidFill>
            </a:endParaRPr>
          </a:p>
          <a:p>
            <a:pPr marL="342900" lvl="1" indent="0" fontAlgn="base">
              <a:lnSpc>
                <a:spcPct val="120000"/>
              </a:lnSpc>
              <a:spcBef>
                <a:spcPts val="0"/>
              </a:spcBef>
              <a:buNone/>
            </a:pPr>
            <a:r>
              <a:rPr lang="en-US" sz="1600" b="1" dirty="0">
                <a:solidFill>
                  <a:schemeClr val="accent1"/>
                </a:solidFill>
              </a:rPr>
              <a:t>Michael Wray……..………………………………………….321.434.4705</a:t>
            </a:r>
            <a:endParaRPr lang="en-US" sz="1600" dirty="0">
              <a:solidFill>
                <a:schemeClr val="accent1"/>
              </a:solidFill>
            </a:endParaRPr>
          </a:p>
          <a:p>
            <a:pPr marL="342900" lvl="1" indent="0" fontAlgn="base">
              <a:lnSpc>
                <a:spcPct val="120000"/>
              </a:lnSpc>
              <a:spcBef>
                <a:spcPts val="0"/>
              </a:spcBef>
              <a:buNone/>
            </a:pPr>
            <a:r>
              <a:rPr lang="en-US" sz="1200" dirty="0"/>
              <a:t>Broker Services Specialist</a:t>
            </a:r>
          </a:p>
          <a:p>
            <a:pPr marL="342900" lvl="1" indent="0" fontAlgn="base">
              <a:lnSpc>
                <a:spcPct val="120000"/>
              </a:lnSpc>
              <a:spcBef>
                <a:spcPts val="0"/>
              </a:spcBef>
              <a:spcAft>
                <a:spcPts val="600"/>
              </a:spcAft>
              <a:buNone/>
            </a:pPr>
            <a:r>
              <a:rPr lang="en-US" sz="1200" dirty="0">
                <a:solidFill>
                  <a:srgbClr val="5D83B5"/>
                </a:solidFill>
                <a:hlinkClick r:id="rId5">
                  <a:extLst>
                    <a:ext uri="{A12FA001-AC4F-418D-AE19-62706E023703}">
                      <ahyp:hlinkClr xmlns:ahyp="http://schemas.microsoft.com/office/drawing/2018/hyperlinkcolor" val="tx"/>
                    </a:ext>
                  </a:extLst>
                </a:hlinkClick>
              </a:rPr>
              <a:t>Michael.Wray@HF.org</a:t>
            </a:r>
            <a:endParaRPr lang="en-US" sz="1200" dirty="0">
              <a:solidFill>
                <a:srgbClr val="5D83B5"/>
              </a:solidFill>
            </a:endParaRPr>
          </a:p>
          <a:p>
            <a:pPr marL="342900" lvl="1" indent="0" fontAlgn="base">
              <a:lnSpc>
                <a:spcPct val="120000"/>
              </a:lnSpc>
              <a:spcBef>
                <a:spcPts val="0"/>
              </a:spcBef>
              <a:buNone/>
            </a:pPr>
            <a:r>
              <a:rPr lang="en-US" sz="1600" b="1" dirty="0">
                <a:solidFill>
                  <a:schemeClr val="accent1"/>
                </a:solidFill>
              </a:rPr>
              <a:t>Amanda Kifayeh…………………………………………….321.434.4849</a:t>
            </a:r>
          </a:p>
          <a:p>
            <a:pPr marL="342900" lvl="1" indent="0" fontAlgn="base">
              <a:lnSpc>
                <a:spcPct val="120000"/>
              </a:lnSpc>
              <a:spcBef>
                <a:spcPts val="0"/>
              </a:spcBef>
              <a:buNone/>
            </a:pPr>
            <a:r>
              <a:rPr lang="en-US" sz="1200" dirty="0"/>
              <a:t>Broker Services Specialist</a:t>
            </a:r>
          </a:p>
          <a:p>
            <a:pPr marL="342900" lvl="1" indent="0" fontAlgn="base">
              <a:lnSpc>
                <a:spcPct val="120000"/>
              </a:lnSpc>
              <a:spcBef>
                <a:spcPts val="0"/>
              </a:spcBef>
              <a:spcAft>
                <a:spcPts val="600"/>
              </a:spcAft>
              <a:buNone/>
            </a:pPr>
            <a:r>
              <a:rPr lang="en-US" sz="1200" dirty="0">
                <a:solidFill>
                  <a:srgbClr val="5D83B5"/>
                </a:solidFill>
                <a:hlinkClick r:id="rId6">
                  <a:extLst>
                    <a:ext uri="{A12FA001-AC4F-418D-AE19-62706E023703}">
                      <ahyp:hlinkClr xmlns:ahyp="http://schemas.microsoft.com/office/drawing/2018/hyperlinkcolor" val="tx"/>
                    </a:ext>
                  </a:extLst>
                </a:hlinkClick>
              </a:rPr>
              <a:t>Amanda.Kifayeh@HF.org</a:t>
            </a:r>
            <a:endParaRPr lang="en-US" sz="1200" dirty="0">
              <a:solidFill>
                <a:srgbClr val="5D83B5"/>
              </a:solidFill>
            </a:endParaRPr>
          </a:p>
          <a:p>
            <a:pPr marL="342900" lvl="1" indent="0" fontAlgn="base">
              <a:lnSpc>
                <a:spcPct val="120000"/>
              </a:lnSpc>
              <a:spcBef>
                <a:spcPts val="0"/>
              </a:spcBef>
              <a:buNone/>
            </a:pPr>
            <a:r>
              <a:rPr lang="en-US" sz="1600" b="1" dirty="0">
                <a:solidFill>
                  <a:schemeClr val="accent1"/>
                </a:solidFill>
              </a:rPr>
              <a:t>Jennifer Cole…………………………………………………321.434.4446</a:t>
            </a:r>
          </a:p>
          <a:p>
            <a:pPr marL="342900" lvl="1" indent="0" fontAlgn="base">
              <a:lnSpc>
                <a:spcPct val="120000"/>
              </a:lnSpc>
              <a:spcBef>
                <a:spcPts val="0"/>
              </a:spcBef>
              <a:buNone/>
            </a:pPr>
            <a:r>
              <a:rPr lang="en-US" sz="1200" dirty="0"/>
              <a:t>Broker Services Account Coordinator</a:t>
            </a:r>
          </a:p>
          <a:p>
            <a:pPr marL="342900" lvl="1" indent="0" fontAlgn="base">
              <a:lnSpc>
                <a:spcPct val="120000"/>
              </a:lnSpc>
              <a:spcBef>
                <a:spcPts val="0"/>
              </a:spcBef>
              <a:buNone/>
            </a:pPr>
            <a:r>
              <a:rPr lang="en-US" sz="1200" dirty="0">
                <a:solidFill>
                  <a:srgbClr val="5D83B5"/>
                </a:solidFill>
                <a:hlinkClick r:id="rId7">
                  <a:extLst>
                    <a:ext uri="{A12FA001-AC4F-418D-AE19-62706E023703}">
                      <ahyp:hlinkClr xmlns:ahyp="http://schemas.microsoft.com/office/drawing/2018/hyperlinkcolor" val="tx"/>
                    </a:ext>
                  </a:extLst>
                </a:hlinkClick>
              </a:rPr>
              <a:t>Jennifer.Cole@HF.org</a:t>
            </a:r>
            <a:endParaRPr lang="en-US" sz="1200" dirty="0">
              <a:solidFill>
                <a:srgbClr val="5D83B5"/>
              </a:solidFill>
            </a:endParaRPr>
          </a:p>
          <a:p>
            <a:pPr marL="342900" lvl="1" indent="0" fontAlgn="base">
              <a:lnSpc>
                <a:spcPct val="120000"/>
              </a:lnSpc>
              <a:spcBef>
                <a:spcPts val="0"/>
              </a:spcBef>
              <a:buNone/>
            </a:pPr>
            <a:endParaRPr lang="en-US" sz="1600" dirty="0">
              <a:solidFill>
                <a:schemeClr val="accent1"/>
              </a:solidFill>
            </a:endParaRPr>
          </a:p>
          <a:p>
            <a:pPr marL="0" indent="0">
              <a:lnSpc>
                <a:spcPct val="120000"/>
              </a:lnSpc>
              <a:buNone/>
            </a:pPr>
            <a:endParaRPr lang="en-US" dirty="0">
              <a:solidFill>
                <a:schemeClr val="accent1"/>
              </a:solidFill>
            </a:endParaRPr>
          </a:p>
        </p:txBody>
      </p:sp>
    </p:spTree>
    <p:extLst>
      <p:ext uri="{BB962C8B-B14F-4D97-AF65-F5344CB8AC3E}">
        <p14:creationId xmlns:p14="http://schemas.microsoft.com/office/powerpoint/2010/main" val="209693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Broker Services</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fontAlgn="base">
              <a:buNone/>
            </a:pPr>
            <a:r>
              <a:rPr lang="en-US" sz="2400" b="1" dirty="0">
                <a:solidFill>
                  <a:srgbClr val="5D83B5"/>
                </a:solidFill>
              </a:rPr>
              <a:t>Broker Services Roles and Responsibilities</a:t>
            </a:r>
          </a:p>
          <a:p>
            <a:pPr marL="0" indent="0" fontAlgn="base">
              <a:buNone/>
            </a:pPr>
            <a:endParaRPr lang="en-US" sz="400" b="1" dirty="0">
              <a:solidFill>
                <a:schemeClr val="accent1"/>
              </a:solidFill>
            </a:endParaRPr>
          </a:p>
          <a:p>
            <a:pPr marL="0" indent="0" fontAlgn="base">
              <a:lnSpc>
                <a:spcPct val="100000"/>
              </a:lnSpc>
              <a:spcBef>
                <a:spcPts val="0"/>
              </a:spcBef>
              <a:spcAft>
                <a:spcPts val="300"/>
              </a:spcAft>
              <a:buNone/>
            </a:pPr>
            <a:r>
              <a:rPr lang="en-US" sz="2000" b="1" dirty="0">
                <a:solidFill>
                  <a:schemeClr val="tx2"/>
                </a:solidFill>
              </a:rPr>
              <a:t>Primary Responsibilities</a:t>
            </a:r>
          </a:p>
          <a:p>
            <a:pPr marL="263525" lvl="1" indent="-254000" fontAlgn="base">
              <a:lnSpc>
                <a:spcPct val="100000"/>
              </a:lnSpc>
              <a:spcBef>
                <a:spcPts val="0"/>
              </a:spcBef>
              <a:spcAft>
                <a:spcPts val="300"/>
              </a:spcAft>
            </a:pPr>
            <a:r>
              <a:rPr lang="en-US" sz="1800" dirty="0">
                <a:solidFill>
                  <a:schemeClr val="tx2"/>
                </a:solidFill>
              </a:rPr>
              <a:t>Broker Onboarding Support</a:t>
            </a:r>
          </a:p>
          <a:p>
            <a:pPr marL="263525" lvl="1" indent="-254000" fontAlgn="base">
              <a:lnSpc>
                <a:spcPct val="100000"/>
              </a:lnSpc>
              <a:spcBef>
                <a:spcPts val="0"/>
              </a:spcBef>
              <a:spcAft>
                <a:spcPts val="300"/>
              </a:spcAft>
            </a:pPr>
            <a:r>
              <a:rPr lang="en-US" sz="1800" dirty="0">
                <a:solidFill>
                  <a:schemeClr val="tx2"/>
                </a:solidFill>
              </a:rPr>
              <a:t>Broker Training and Education</a:t>
            </a:r>
          </a:p>
          <a:p>
            <a:pPr marL="263525" lvl="1" indent="-254000" fontAlgn="base">
              <a:lnSpc>
                <a:spcPct val="100000"/>
              </a:lnSpc>
              <a:spcBef>
                <a:spcPts val="0"/>
              </a:spcBef>
              <a:spcAft>
                <a:spcPts val="300"/>
              </a:spcAft>
            </a:pPr>
            <a:r>
              <a:rPr lang="en-US" sz="1800" dirty="0">
                <a:solidFill>
                  <a:schemeClr val="tx2"/>
                </a:solidFill>
              </a:rPr>
              <a:t>In-Agency Training, Service and Support</a:t>
            </a:r>
          </a:p>
          <a:p>
            <a:pPr marL="263525" lvl="1" indent="-254000" fontAlgn="base">
              <a:lnSpc>
                <a:spcPct val="100000"/>
              </a:lnSpc>
              <a:spcBef>
                <a:spcPts val="0"/>
              </a:spcBef>
              <a:spcAft>
                <a:spcPts val="300"/>
              </a:spcAft>
            </a:pPr>
            <a:r>
              <a:rPr lang="en-US" sz="1800" dirty="0">
                <a:solidFill>
                  <a:schemeClr val="tx2"/>
                </a:solidFill>
              </a:rPr>
              <a:t>Agency Performance Management</a:t>
            </a:r>
          </a:p>
          <a:p>
            <a:pPr marL="263525" lvl="1" indent="-254000" fontAlgn="base">
              <a:lnSpc>
                <a:spcPct val="100000"/>
              </a:lnSpc>
              <a:spcBef>
                <a:spcPts val="0"/>
              </a:spcBef>
              <a:spcAft>
                <a:spcPts val="300"/>
              </a:spcAft>
            </a:pPr>
            <a:r>
              <a:rPr lang="en-US" sz="1800" dirty="0">
                <a:solidFill>
                  <a:schemeClr val="tx2"/>
                </a:solidFill>
              </a:rPr>
              <a:t>Business Development</a:t>
            </a:r>
          </a:p>
          <a:p>
            <a:pPr marL="0" indent="0">
              <a:buNone/>
            </a:pPr>
            <a:endParaRPr lang="en-US" sz="600" dirty="0">
              <a:solidFill>
                <a:schemeClr val="tx2"/>
              </a:solidFill>
            </a:endParaRPr>
          </a:p>
          <a:p>
            <a:pPr marL="0" indent="0">
              <a:lnSpc>
                <a:spcPct val="100000"/>
              </a:lnSpc>
              <a:spcBef>
                <a:spcPts val="0"/>
              </a:spcBef>
              <a:spcAft>
                <a:spcPts val="300"/>
              </a:spcAft>
              <a:buNone/>
            </a:pPr>
            <a:r>
              <a:rPr lang="en-US" sz="2000" b="1" dirty="0">
                <a:solidFill>
                  <a:schemeClr val="tx2"/>
                </a:solidFill>
              </a:rPr>
              <a:t>Sales Administration, Events &amp; Marketing</a:t>
            </a:r>
          </a:p>
          <a:p>
            <a:pPr marL="263525" lvl="1" indent="-254000">
              <a:lnSpc>
                <a:spcPct val="100000"/>
              </a:lnSpc>
              <a:spcBef>
                <a:spcPts val="0"/>
              </a:spcBef>
              <a:spcAft>
                <a:spcPts val="300"/>
              </a:spcAft>
            </a:pPr>
            <a:r>
              <a:rPr lang="en-US" sz="1800" dirty="0">
                <a:solidFill>
                  <a:schemeClr val="tx2"/>
                </a:solidFill>
              </a:rPr>
              <a:t>Sales &amp; Broker Events</a:t>
            </a:r>
          </a:p>
          <a:p>
            <a:pPr marL="263525" lvl="1" indent="-254000">
              <a:lnSpc>
                <a:spcPct val="100000"/>
              </a:lnSpc>
              <a:spcBef>
                <a:spcPts val="0"/>
              </a:spcBef>
              <a:spcAft>
                <a:spcPts val="300"/>
              </a:spcAft>
            </a:pPr>
            <a:r>
              <a:rPr lang="en-US" sz="1800" dirty="0">
                <a:solidFill>
                  <a:schemeClr val="tx2"/>
                </a:solidFill>
              </a:rPr>
              <a:t>Marketing Materials</a:t>
            </a:r>
          </a:p>
          <a:p>
            <a:pPr marL="263525" lvl="1" indent="-254000">
              <a:lnSpc>
                <a:spcPct val="100000"/>
              </a:lnSpc>
              <a:spcBef>
                <a:spcPts val="0"/>
              </a:spcBef>
              <a:spcAft>
                <a:spcPts val="300"/>
              </a:spcAft>
            </a:pPr>
            <a:r>
              <a:rPr lang="en-US" sz="1800" dirty="0">
                <a:solidFill>
                  <a:schemeClr val="tx2"/>
                </a:solidFill>
              </a:rPr>
              <a:t>Sponsorship and Coop</a:t>
            </a:r>
          </a:p>
          <a:p>
            <a:pPr marL="263525" lvl="1" indent="-254000">
              <a:lnSpc>
                <a:spcPct val="100000"/>
              </a:lnSpc>
              <a:spcBef>
                <a:spcPts val="0"/>
              </a:spcBef>
              <a:spcAft>
                <a:spcPts val="300"/>
              </a:spcAft>
            </a:pPr>
            <a:r>
              <a:rPr lang="en-US" sz="1800" dirty="0">
                <a:solidFill>
                  <a:schemeClr val="tx2"/>
                </a:solidFill>
              </a:rPr>
              <a:t>Logo Use</a:t>
            </a:r>
          </a:p>
          <a:p>
            <a:pPr marL="263525" lvl="1" indent="-254000">
              <a:lnSpc>
                <a:spcPct val="100000"/>
              </a:lnSpc>
              <a:spcBef>
                <a:spcPts val="0"/>
              </a:spcBef>
              <a:spcAft>
                <a:spcPts val="300"/>
              </a:spcAft>
            </a:pPr>
            <a:r>
              <a:rPr lang="en-US" sz="1800" dirty="0">
                <a:solidFill>
                  <a:schemeClr val="tx2"/>
                </a:solidFill>
              </a:rPr>
              <a:t>Broker Contracts</a:t>
            </a:r>
          </a:p>
          <a:p>
            <a:pPr marL="685800" lvl="2" indent="0">
              <a:buNone/>
            </a:pPr>
            <a:endParaRPr lang="en-US" sz="1800"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419105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74D94-F07D-4D2E-BF94-6B088B028C8F}"/>
              </a:ext>
            </a:extLst>
          </p:cNvPr>
          <p:cNvPicPr>
            <a:picLocks noChangeAspect="1"/>
          </p:cNvPicPr>
          <p:nvPr/>
        </p:nvPicPr>
        <p:blipFill>
          <a:blip r:embed="rId2">
            <a:alphaModFix amt="20000"/>
          </a:blip>
          <a:stretch>
            <a:fillRect/>
          </a:stretch>
        </p:blipFill>
        <p:spPr>
          <a:xfrm>
            <a:off x="0" y="110803"/>
            <a:ext cx="9144000" cy="5414211"/>
          </a:xfrm>
          <a:prstGeom prst="rect">
            <a:avLst/>
          </a:prstGeom>
        </p:spPr>
      </p:pic>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Broker Services</a:t>
            </a:r>
          </a:p>
        </p:txBody>
      </p:sp>
      <p:sp>
        <p:nvSpPr>
          <p:cNvPr id="3" name="Content Placeholder 2"/>
          <p:cNvSpPr>
            <a:spLocks noGrp="1"/>
          </p:cNvSpPr>
          <p:nvPr>
            <p:ph sz="quarter" idx="10"/>
          </p:nvPr>
        </p:nvSpPr>
        <p:spPr>
          <a:xfrm>
            <a:off x="365760" y="1188720"/>
            <a:ext cx="4815840" cy="4599499"/>
          </a:xfrm>
        </p:spPr>
        <p:txBody>
          <a:bodyPr lIns="0" tIns="0" rIns="0" bIns="0">
            <a:normAutofit/>
          </a:bodyPr>
          <a:lstStyle/>
          <a:p>
            <a:pPr marL="0" indent="0">
              <a:lnSpc>
                <a:spcPct val="110000"/>
              </a:lnSpc>
              <a:spcBef>
                <a:spcPts val="0"/>
              </a:spcBef>
              <a:spcAft>
                <a:spcPts val="300"/>
              </a:spcAft>
              <a:buNone/>
            </a:pPr>
            <a:r>
              <a:rPr lang="en-US" sz="2400" b="1" dirty="0">
                <a:solidFill>
                  <a:schemeClr val="tx2"/>
                </a:solidFill>
              </a:rPr>
              <a:t>Agency Training:</a:t>
            </a:r>
          </a:p>
          <a:p>
            <a:pPr marL="225425" indent="-225425">
              <a:lnSpc>
                <a:spcPct val="110000"/>
              </a:lnSpc>
              <a:spcBef>
                <a:spcPts val="0"/>
              </a:spcBef>
              <a:spcAft>
                <a:spcPts val="300"/>
              </a:spcAft>
              <a:buFont typeface="Wingdings" panose="05000000000000000000" pitchFamily="2" charset="2"/>
              <a:buChar char="§"/>
            </a:pPr>
            <a:r>
              <a:rPr lang="en-US" sz="1800" dirty="0">
                <a:solidFill>
                  <a:schemeClr val="tx2"/>
                </a:solidFill>
              </a:rPr>
              <a:t>Product and Services Training</a:t>
            </a:r>
          </a:p>
          <a:p>
            <a:pPr marL="225425" lvl="0" indent="-225425" fontAlgn="base">
              <a:lnSpc>
                <a:spcPct val="110000"/>
              </a:lnSpc>
              <a:spcBef>
                <a:spcPts val="0"/>
              </a:spcBef>
              <a:spcAft>
                <a:spcPts val="300"/>
              </a:spcAft>
            </a:pPr>
            <a:r>
              <a:rPr lang="en-US" sz="1800" dirty="0">
                <a:solidFill>
                  <a:schemeClr val="tx2"/>
                </a:solidFill>
              </a:rPr>
              <a:t>Onboarding Training</a:t>
            </a:r>
          </a:p>
          <a:p>
            <a:pPr marL="225425" lvl="0" indent="-225425" fontAlgn="base">
              <a:lnSpc>
                <a:spcPct val="110000"/>
              </a:lnSpc>
              <a:spcBef>
                <a:spcPts val="0"/>
              </a:spcBef>
              <a:spcAft>
                <a:spcPts val="300"/>
              </a:spcAft>
            </a:pPr>
            <a:r>
              <a:rPr lang="en-US" sz="1800" dirty="0">
                <a:solidFill>
                  <a:schemeClr val="tx2"/>
                </a:solidFill>
              </a:rPr>
              <a:t>In-Agency Training, Service and Support</a:t>
            </a:r>
          </a:p>
          <a:p>
            <a:pPr marL="225425" lvl="0" indent="-225425" fontAlgn="base">
              <a:lnSpc>
                <a:spcPct val="110000"/>
              </a:lnSpc>
              <a:spcBef>
                <a:spcPts val="0"/>
              </a:spcBef>
              <a:spcAft>
                <a:spcPts val="300"/>
              </a:spcAft>
            </a:pPr>
            <a:r>
              <a:rPr lang="en-US" sz="1800" dirty="0">
                <a:solidFill>
                  <a:schemeClr val="tx2"/>
                </a:solidFill>
              </a:rPr>
              <a:t>Lunch &amp; Learn</a:t>
            </a:r>
          </a:p>
          <a:p>
            <a:pPr marL="225425" lvl="0" indent="-225425" fontAlgn="base">
              <a:lnSpc>
                <a:spcPct val="110000"/>
              </a:lnSpc>
              <a:spcBef>
                <a:spcPts val="0"/>
              </a:spcBef>
              <a:spcAft>
                <a:spcPts val="300"/>
              </a:spcAft>
            </a:pPr>
            <a:r>
              <a:rPr lang="en-US" sz="1800" dirty="0">
                <a:solidFill>
                  <a:schemeClr val="tx2"/>
                </a:solidFill>
              </a:rPr>
              <a:t>Webinars</a:t>
            </a:r>
          </a:p>
          <a:p>
            <a:pPr marL="225425" lvl="0" indent="-225425" fontAlgn="base">
              <a:lnSpc>
                <a:spcPct val="110000"/>
              </a:lnSpc>
              <a:spcBef>
                <a:spcPts val="0"/>
              </a:spcBef>
              <a:spcAft>
                <a:spcPts val="300"/>
              </a:spcAft>
            </a:pPr>
            <a:r>
              <a:rPr lang="en-US" sz="1800" dirty="0">
                <a:solidFill>
                  <a:schemeClr val="tx2"/>
                </a:solidFill>
              </a:rPr>
              <a:t>Agency Summary Reports</a:t>
            </a:r>
          </a:p>
          <a:p>
            <a:pPr marL="225425" lvl="0" indent="-225425" fontAlgn="base">
              <a:lnSpc>
                <a:spcPct val="110000"/>
              </a:lnSpc>
              <a:spcBef>
                <a:spcPts val="0"/>
              </a:spcBef>
              <a:spcAft>
                <a:spcPts val="300"/>
              </a:spcAft>
            </a:pPr>
            <a:r>
              <a:rPr lang="en-US" sz="1800" dirty="0">
                <a:solidFill>
                  <a:schemeClr val="tx2"/>
                </a:solidFill>
              </a:rPr>
              <a:t>FMO/GA Training </a:t>
            </a:r>
          </a:p>
          <a:p>
            <a:pPr marL="225425" indent="-225425" fontAlgn="base">
              <a:lnSpc>
                <a:spcPct val="110000"/>
              </a:lnSpc>
              <a:spcBef>
                <a:spcPts val="0"/>
              </a:spcBef>
              <a:spcAft>
                <a:spcPts val="300"/>
              </a:spcAft>
            </a:pPr>
            <a:r>
              <a:rPr lang="en-US" sz="1800" dirty="0">
                <a:solidFill>
                  <a:schemeClr val="tx2"/>
                </a:solidFill>
              </a:rPr>
              <a:t>Broker Portal Support</a:t>
            </a:r>
          </a:p>
          <a:p>
            <a:pPr marL="0" lvl="0" indent="0" fontAlgn="base">
              <a:lnSpc>
                <a:spcPct val="110000"/>
              </a:lnSpc>
              <a:spcBef>
                <a:spcPts val="0"/>
              </a:spcBef>
              <a:spcAft>
                <a:spcPts val="300"/>
              </a:spcAft>
              <a:buNone/>
            </a:pPr>
            <a:endParaRPr lang="en-US" sz="1800" dirty="0">
              <a:solidFill>
                <a:schemeClr val="tx2"/>
              </a:solidFill>
            </a:endParaRPr>
          </a:p>
          <a:p>
            <a:pPr marL="0" indent="0">
              <a:lnSpc>
                <a:spcPct val="110000"/>
              </a:lnSpc>
              <a:spcBef>
                <a:spcPts val="0"/>
              </a:spcBef>
              <a:spcAft>
                <a:spcPts val="300"/>
              </a:spcAft>
              <a:buNone/>
            </a:pPr>
            <a:endParaRPr lang="en-US" dirty="0">
              <a:solidFill>
                <a:schemeClr val="tx2"/>
              </a:solidFill>
            </a:endParaRPr>
          </a:p>
          <a:p>
            <a:pPr marL="0" indent="0">
              <a:lnSpc>
                <a:spcPct val="110000"/>
              </a:lnSpc>
              <a:spcBef>
                <a:spcPts val="0"/>
              </a:spcBef>
              <a:spcAft>
                <a:spcPts val="300"/>
              </a:spcAft>
              <a:buNone/>
            </a:pPr>
            <a:endParaRPr lang="en-US" dirty="0">
              <a:solidFill>
                <a:schemeClr val="tx2"/>
              </a:solidFill>
            </a:endParaRPr>
          </a:p>
        </p:txBody>
      </p:sp>
    </p:spTree>
    <p:extLst>
      <p:ext uri="{BB962C8B-B14F-4D97-AF65-F5344CB8AC3E}">
        <p14:creationId xmlns:p14="http://schemas.microsoft.com/office/powerpoint/2010/main" val="370035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Broker Services</a:t>
            </a:r>
          </a:p>
        </p:txBody>
      </p:sp>
      <p:sp>
        <p:nvSpPr>
          <p:cNvPr id="3" name="Content Placeholder 2"/>
          <p:cNvSpPr>
            <a:spLocks noGrp="1"/>
          </p:cNvSpPr>
          <p:nvPr>
            <p:ph sz="quarter" idx="10"/>
          </p:nvPr>
        </p:nvSpPr>
        <p:spPr>
          <a:xfrm>
            <a:off x="365760" y="1188720"/>
            <a:ext cx="8412480" cy="4872446"/>
          </a:xfrm>
        </p:spPr>
        <p:txBody>
          <a:bodyPr lIns="0" tIns="0" rIns="0" bIns="0">
            <a:normAutofit fontScale="92500" lnSpcReduction="10000"/>
          </a:bodyPr>
          <a:lstStyle/>
          <a:p>
            <a:pPr marL="0" indent="0" fontAlgn="base">
              <a:lnSpc>
                <a:spcPct val="120000"/>
              </a:lnSpc>
              <a:spcBef>
                <a:spcPts val="0"/>
              </a:spcBef>
              <a:buNone/>
            </a:pPr>
            <a:r>
              <a:rPr lang="en-US" sz="2200" b="1" dirty="0">
                <a:solidFill>
                  <a:srgbClr val="5D83B5"/>
                </a:solidFill>
              </a:rPr>
              <a:t>Administrative Services Agreement </a:t>
            </a:r>
          </a:p>
          <a:p>
            <a:pPr marL="0" indent="0" fontAlgn="base">
              <a:lnSpc>
                <a:spcPct val="120000"/>
              </a:lnSpc>
              <a:spcBef>
                <a:spcPts val="0"/>
              </a:spcBef>
              <a:buNone/>
            </a:pPr>
            <a:r>
              <a:rPr lang="en-US" sz="1700" dirty="0">
                <a:solidFill>
                  <a:schemeClr val="tx2"/>
                </a:solidFill>
              </a:rPr>
              <a:t>Health First Health Plans has entered an Administrative Services Agreement with Oscar to allow for the use of their technology innovation and expertise. </a:t>
            </a:r>
          </a:p>
          <a:p>
            <a:pPr marL="0" indent="0" fontAlgn="base">
              <a:lnSpc>
                <a:spcPct val="120000"/>
              </a:lnSpc>
              <a:spcBef>
                <a:spcPts val="0"/>
              </a:spcBef>
              <a:buNone/>
            </a:pPr>
            <a:endParaRPr lang="en-US" sz="1700" dirty="0">
              <a:solidFill>
                <a:schemeClr val="tx2"/>
              </a:solidFill>
            </a:endParaRPr>
          </a:p>
          <a:p>
            <a:pPr marL="0" indent="0" fontAlgn="base">
              <a:lnSpc>
                <a:spcPct val="120000"/>
              </a:lnSpc>
              <a:spcBef>
                <a:spcPts val="0"/>
              </a:spcBef>
              <a:buNone/>
            </a:pPr>
            <a:r>
              <a:rPr lang="en-US" sz="1700" dirty="0">
                <a:solidFill>
                  <a:schemeClr val="tx2"/>
                </a:solidFill>
              </a:rPr>
              <a:t>Oscar is a partner in terms of administrative responsibilities and a competitor in terms of sales. The two organizations will work through appropriate channels to ensure separation of duties to be compliant.</a:t>
            </a:r>
          </a:p>
          <a:p>
            <a:pPr marL="0" indent="0" fontAlgn="base">
              <a:lnSpc>
                <a:spcPct val="120000"/>
              </a:lnSpc>
              <a:spcBef>
                <a:spcPts val="0"/>
              </a:spcBef>
              <a:buNone/>
            </a:pPr>
            <a:endParaRPr lang="en-US" sz="2200" b="1" dirty="0">
              <a:solidFill>
                <a:srgbClr val="5D83B5"/>
              </a:solidFill>
            </a:endParaRPr>
          </a:p>
          <a:p>
            <a:pPr marL="0" indent="0" fontAlgn="base">
              <a:lnSpc>
                <a:spcPct val="120000"/>
              </a:lnSpc>
              <a:spcBef>
                <a:spcPts val="0"/>
              </a:spcBef>
              <a:buNone/>
            </a:pPr>
            <a:r>
              <a:rPr lang="en-US" sz="2200" b="1" dirty="0">
                <a:solidFill>
                  <a:srgbClr val="5D83B5"/>
                </a:solidFill>
              </a:rPr>
              <a:t>Administrative Services handled by Oscar include: </a:t>
            </a:r>
          </a:p>
          <a:p>
            <a:pPr>
              <a:lnSpc>
                <a:spcPct val="120000"/>
              </a:lnSpc>
              <a:spcBef>
                <a:spcPts val="0"/>
              </a:spcBef>
            </a:pPr>
            <a:r>
              <a:rPr lang="en-US" sz="1700" dirty="0">
                <a:solidFill>
                  <a:schemeClr val="tx2"/>
                </a:solidFill>
              </a:rPr>
              <a:t>Customer service for our members and brokers</a:t>
            </a:r>
          </a:p>
          <a:p>
            <a:pPr>
              <a:lnSpc>
                <a:spcPct val="120000"/>
              </a:lnSpc>
              <a:spcBef>
                <a:spcPts val="0"/>
              </a:spcBef>
            </a:pPr>
            <a:r>
              <a:rPr lang="en-US" sz="1700" dirty="0">
                <a:solidFill>
                  <a:schemeClr val="tx2"/>
                </a:solidFill>
              </a:rPr>
              <a:t>Claims processing</a:t>
            </a:r>
          </a:p>
          <a:p>
            <a:pPr>
              <a:lnSpc>
                <a:spcPct val="120000"/>
              </a:lnSpc>
              <a:spcBef>
                <a:spcPts val="0"/>
              </a:spcBef>
            </a:pPr>
            <a:r>
              <a:rPr lang="en-US" sz="1700" dirty="0">
                <a:solidFill>
                  <a:schemeClr val="tx2"/>
                </a:solidFill>
              </a:rPr>
              <a:t>Enrollment and billing functions</a:t>
            </a:r>
          </a:p>
          <a:p>
            <a:pPr>
              <a:lnSpc>
                <a:spcPct val="120000"/>
              </a:lnSpc>
              <a:spcBef>
                <a:spcPts val="0"/>
              </a:spcBef>
            </a:pPr>
            <a:r>
              <a:rPr lang="en-US" sz="1700" dirty="0">
                <a:solidFill>
                  <a:schemeClr val="tx2"/>
                </a:solidFill>
              </a:rPr>
              <a:t>Medical management and processing authorization requests</a:t>
            </a:r>
          </a:p>
          <a:p>
            <a:pPr>
              <a:lnSpc>
                <a:spcPct val="120000"/>
              </a:lnSpc>
              <a:spcBef>
                <a:spcPts val="0"/>
              </a:spcBef>
            </a:pPr>
            <a:r>
              <a:rPr lang="en-US" sz="1700" dirty="0">
                <a:solidFill>
                  <a:schemeClr val="tx2"/>
                </a:solidFill>
              </a:rPr>
              <a:t>Member appeals and grievances</a:t>
            </a:r>
          </a:p>
          <a:p>
            <a:pPr>
              <a:lnSpc>
                <a:spcPct val="120000"/>
              </a:lnSpc>
              <a:spcBef>
                <a:spcPts val="0"/>
              </a:spcBef>
            </a:pPr>
            <a:r>
              <a:rPr lang="en-US" sz="1700" dirty="0">
                <a:solidFill>
                  <a:schemeClr val="tx2"/>
                </a:solidFill>
              </a:rPr>
              <a:t>Broker appointment and licensing process</a:t>
            </a:r>
          </a:p>
          <a:p>
            <a:pPr>
              <a:lnSpc>
                <a:spcPct val="120000"/>
              </a:lnSpc>
              <a:spcBef>
                <a:spcPts val="0"/>
              </a:spcBef>
            </a:pPr>
            <a:r>
              <a:rPr lang="en-US" sz="1700" dirty="0">
                <a:solidFill>
                  <a:schemeClr val="tx2"/>
                </a:solidFill>
              </a:rPr>
              <a:t>Broker compliance and certification maintenance</a:t>
            </a:r>
          </a:p>
          <a:p>
            <a:pPr>
              <a:lnSpc>
                <a:spcPct val="120000"/>
              </a:lnSpc>
              <a:spcBef>
                <a:spcPts val="0"/>
              </a:spcBef>
            </a:pPr>
            <a:r>
              <a:rPr lang="en-US" sz="1700" dirty="0">
                <a:solidFill>
                  <a:schemeClr val="tx2"/>
                </a:solidFill>
              </a:rPr>
              <a:t>Broker commissions</a:t>
            </a:r>
          </a:p>
          <a:p>
            <a:pPr marL="0" indent="0">
              <a:lnSpc>
                <a:spcPct val="120000"/>
              </a:lnSpc>
              <a:spcBef>
                <a:spcPts val="0"/>
              </a:spcBef>
              <a:buNone/>
            </a:pPr>
            <a:endParaRPr lang="en-US" sz="1700" dirty="0">
              <a:solidFill>
                <a:schemeClr val="tx2"/>
              </a:solidFill>
            </a:endParaRPr>
          </a:p>
          <a:p>
            <a:pPr marL="0" indent="0">
              <a:buNone/>
            </a:pPr>
            <a:endParaRPr lang="en-US" sz="1900" dirty="0">
              <a:solidFill>
                <a:schemeClr val="tx2"/>
              </a:solidFill>
            </a:endParaRPr>
          </a:p>
          <a:p>
            <a:pPr marL="685800" lvl="2" indent="0">
              <a:buNone/>
            </a:pPr>
            <a:endParaRPr lang="en-US" sz="1800"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87858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8433" b="25754"/>
          <a:stretch/>
        </p:blipFill>
        <p:spPr>
          <a:xfrm>
            <a:off x="0" y="102115"/>
            <a:ext cx="9144000" cy="2916293"/>
          </a:xfrm>
          <a:prstGeom prst="rect">
            <a:avLst/>
          </a:prstGeom>
          <a:ln>
            <a:noFill/>
          </a:ln>
          <a:effectLst/>
        </p:spPr>
      </p:pic>
      <p:sp>
        <p:nvSpPr>
          <p:cNvPr id="2" name="Title 1"/>
          <p:cNvSpPr>
            <a:spLocks noGrp="1"/>
          </p:cNvSpPr>
          <p:nvPr>
            <p:ph type="title"/>
          </p:nvPr>
        </p:nvSpPr>
        <p:spPr>
          <a:xfrm>
            <a:off x="365760" y="3273386"/>
            <a:ext cx="8412480" cy="566207"/>
          </a:xfrm>
        </p:spPr>
        <p:txBody>
          <a:bodyPr lIns="0" tIns="0" rIns="0" bIns="0" anchor="t" anchorCtr="0">
            <a:noAutofit/>
          </a:bodyPr>
          <a:lstStyle/>
          <a:p>
            <a:pPr algn="l"/>
            <a:r>
              <a:rPr lang="en-US" dirty="0"/>
              <a:t>Logo Use Agreement</a:t>
            </a:r>
          </a:p>
        </p:txBody>
      </p:sp>
      <p:sp>
        <p:nvSpPr>
          <p:cNvPr id="3" name="Content Placeholder 2"/>
          <p:cNvSpPr>
            <a:spLocks noGrp="1"/>
          </p:cNvSpPr>
          <p:nvPr>
            <p:ph sz="quarter" idx="10"/>
          </p:nvPr>
        </p:nvSpPr>
        <p:spPr>
          <a:xfrm>
            <a:off x="365760" y="3931920"/>
            <a:ext cx="8569325" cy="1980608"/>
          </a:xfrm>
        </p:spPr>
        <p:txBody>
          <a:bodyPr lIns="0" tIns="0" rIns="0" bIns="0">
            <a:normAutofit fontScale="92500" lnSpcReduction="20000"/>
          </a:bodyPr>
          <a:lstStyle/>
          <a:p>
            <a:pPr marL="0" indent="0">
              <a:lnSpc>
                <a:spcPct val="100000"/>
              </a:lnSpc>
              <a:spcBef>
                <a:spcPts val="0"/>
              </a:spcBef>
              <a:spcAft>
                <a:spcPts val="300"/>
              </a:spcAft>
              <a:buNone/>
            </a:pPr>
            <a:r>
              <a:rPr lang="en-US" sz="1800" dirty="0">
                <a:solidFill>
                  <a:schemeClr val="tx2"/>
                </a:solidFill>
              </a:rPr>
              <a:t>Logo usage for your website, marketing materials and signage, along with joint advertising partnerships, are available.</a:t>
            </a:r>
          </a:p>
          <a:p>
            <a:pPr marL="0" indent="0">
              <a:lnSpc>
                <a:spcPct val="100000"/>
              </a:lnSpc>
              <a:spcBef>
                <a:spcPts val="0"/>
              </a:spcBef>
              <a:spcAft>
                <a:spcPts val="300"/>
              </a:spcAft>
              <a:buNone/>
            </a:pPr>
            <a:endParaRPr lang="en-US" sz="1800" dirty="0">
              <a:solidFill>
                <a:schemeClr val="tx2"/>
              </a:solidFill>
            </a:endParaRPr>
          </a:p>
          <a:p>
            <a:pPr marL="0" indent="0">
              <a:lnSpc>
                <a:spcPct val="100000"/>
              </a:lnSpc>
              <a:spcBef>
                <a:spcPts val="0"/>
              </a:spcBef>
              <a:spcAft>
                <a:spcPts val="300"/>
              </a:spcAft>
              <a:buNone/>
            </a:pPr>
            <a:r>
              <a:rPr lang="en-US" sz="1800" dirty="0">
                <a:solidFill>
                  <a:schemeClr val="tx2"/>
                </a:solidFill>
              </a:rPr>
              <a:t>In an effort to maintain the integrity of the Health First Health Plans and AdventHealth Advantage Plans logos, permission is required.</a:t>
            </a:r>
          </a:p>
          <a:p>
            <a:pPr marL="0" indent="0">
              <a:lnSpc>
                <a:spcPct val="100000"/>
              </a:lnSpc>
              <a:spcBef>
                <a:spcPts val="0"/>
              </a:spcBef>
              <a:spcAft>
                <a:spcPts val="600"/>
              </a:spcAft>
              <a:buNone/>
            </a:pPr>
            <a:endParaRPr lang="en-US" sz="1800" dirty="0">
              <a:solidFill>
                <a:schemeClr val="tx2"/>
              </a:solidFill>
            </a:endParaRPr>
          </a:p>
          <a:p>
            <a:pPr marL="0" indent="0">
              <a:lnSpc>
                <a:spcPct val="100000"/>
              </a:lnSpc>
              <a:spcBef>
                <a:spcPts val="0"/>
              </a:spcBef>
              <a:spcAft>
                <a:spcPts val="600"/>
              </a:spcAft>
              <a:buNone/>
            </a:pPr>
            <a:r>
              <a:rPr lang="en-US" sz="1800" dirty="0">
                <a:solidFill>
                  <a:schemeClr val="tx2"/>
                </a:solidFill>
              </a:rPr>
              <a:t>Under no circumstances should Brokers or others use trademarked logos and branding, except with prior written authorization from Health First. </a:t>
            </a:r>
          </a:p>
        </p:txBody>
      </p:sp>
    </p:spTree>
    <p:extLst>
      <p:ext uri="{BB962C8B-B14F-4D97-AF65-F5344CB8AC3E}">
        <p14:creationId xmlns:p14="http://schemas.microsoft.com/office/powerpoint/2010/main" val="88457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Broker Services</a:t>
            </a:r>
          </a:p>
        </p:txBody>
      </p:sp>
      <p:sp>
        <p:nvSpPr>
          <p:cNvPr id="3" name="Content Placeholder 2"/>
          <p:cNvSpPr>
            <a:spLocks noGrp="1"/>
          </p:cNvSpPr>
          <p:nvPr>
            <p:ph sz="quarter" idx="10"/>
          </p:nvPr>
        </p:nvSpPr>
        <p:spPr>
          <a:xfrm>
            <a:off x="365760" y="1188720"/>
            <a:ext cx="8412480" cy="4599499"/>
          </a:xfrm>
        </p:spPr>
        <p:txBody>
          <a:bodyPr lIns="0" tIns="0" rIns="0" bIns="0">
            <a:normAutofit/>
          </a:bodyPr>
          <a:lstStyle/>
          <a:p>
            <a:pPr marL="0" indent="0">
              <a:lnSpc>
                <a:spcPct val="100000"/>
              </a:lnSpc>
              <a:spcBef>
                <a:spcPts val="0"/>
              </a:spcBef>
              <a:spcAft>
                <a:spcPts val="900"/>
              </a:spcAft>
              <a:buNone/>
            </a:pPr>
            <a:r>
              <a:rPr lang="en-US" sz="2400" b="1" dirty="0">
                <a:solidFill>
                  <a:schemeClr val="tx2"/>
                </a:solidFill>
              </a:rPr>
              <a:t>Valued Partnership</a:t>
            </a:r>
          </a:p>
          <a:p>
            <a:pPr marL="0" indent="0">
              <a:lnSpc>
                <a:spcPct val="100000"/>
              </a:lnSpc>
              <a:spcBef>
                <a:spcPts val="0"/>
              </a:spcBef>
              <a:spcAft>
                <a:spcPts val="900"/>
              </a:spcAft>
              <a:buNone/>
            </a:pPr>
            <a:r>
              <a:rPr lang="en-US" sz="1800" dirty="0">
                <a:solidFill>
                  <a:schemeClr val="tx2"/>
                </a:solidFill>
              </a:rPr>
              <a:t>Health First Health Plans and AdventHealth Advantage Plans currently partner with more than 800 brokers.</a:t>
            </a:r>
          </a:p>
          <a:p>
            <a:pPr marL="0" indent="0">
              <a:lnSpc>
                <a:spcPct val="100000"/>
              </a:lnSpc>
              <a:spcBef>
                <a:spcPts val="0"/>
              </a:spcBef>
              <a:spcAft>
                <a:spcPts val="900"/>
              </a:spcAft>
              <a:buNone/>
            </a:pPr>
            <a:r>
              <a:rPr lang="en-US" sz="1800" dirty="0">
                <a:solidFill>
                  <a:schemeClr val="tx2"/>
                </a:solidFill>
              </a:rPr>
              <a:t>Brokers are an essential key to the Health Plans growth and expansion into new markets and territories.</a:t>
            </a:r>
          </a:p>
          <a:p>
            <a:pPr marL="0" indent="0">
              <a:lnSpc>
                <a:spcPct val="100000"/>
              </a:lnSpc>
              <a:buNone/>
            </a:pPr>
            <a:r>
              <a:rPr lang="en-US" sz="1800" dirty="0">
                <a:solidFill>
                  <a:schemeClr val="tx2"/>
                </a:solidFill>
              </a:rPr>
              <a:t>Heath First Health Plans Broker Services department is committed to enhancing resources and providing the training and support necessary to sustain a valued partnership.</a:t>
            </a:r>
          </a:p>
          <a:p>
            <a:pPr marL="0" indent="0">
              <a:lnSpc>
                <a:spcPct val="100000"/>
              </a:lnSpc>
              <a:buNone/>
            </a:pPr>
            <a:endParaRPr lang="en-US" sz="1800" dirty="0">
              <a:solidFill>
                <a:schemeClr val="tx2"/>
              </a:solidFill>
            </a:endParaRPr>
          </a:p>
          <a:p>
            <a:pPr marL="0" indent="0">
              <a:lnSpc>
                <a:spcPct val="100000"/>
              </a:lnSpc>
              <a:buNone/>
            </a:pPr>
            <a:endParaRPr lang="en-US" sz="2400" dirty="0">
              <a:solidFill>
                <a:schemeClr val="tx2"/>
              </a:solidFill>
            </a:endParaRPr>
          </a:p>
        </p:txBody>
      </p:sp>
    </p:spTree>
    <p:extLst>
      <p:ext uri="{BB962C8B-B14F-4D97-AF65-F5344CB8AC3E}">
        <p14:creationId xmlns:p14="http://schemas.microsoft.com/office/powerpoint/2010/main" val="397352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solidFill>
              </a:rPr>
              <a:t>Broker Financial Services</a:t>
            </a:r>
          </a:p>
        </p:txBody>
      </p:sp>
    </p:spTree>
    <p:extLst>
      <p:ext uri="{BB962C8B-B14F-4D97-AF65-F5344CB8AC3E}">
        <p14:creationId xmlns:p14="http://schemas.microsoft.com/office/powerpoint/2010/main" val="729718967"/>
      </p:ext>
    </p:extLst>
  </p:cSld>
  <p:clrMapOvr>
    <a:masterClrMapping/>
  </p:clrMapOvr>
</p:sld>
</file>

<file path=ppt/theme/theme1.xml><?xml version="1.0" encoding="utf-8"?>
<a:theme xmlns:a="http://schemas.openxmlformats.org/drawingml/2006/main" name="HFHP19-002_New Powerpoint Template_HFHP and AdventHealth">
  <a:themeElements>
    <a:clrScheme name="HF Colors">
      <a:dk1>
        <a:srgbClr val="000000"/>
      </a:dk1>
      <a:lt1>
        <a:srgbClr val="FFFFFF"/>
      </a:lt1>
      <a:dk2>
        <a:srgbClr val="192757"/>
      </a:dk2>
      <a:lt2>
        <a:srgbClr val="E7E6E6"/>
      </a:lt2>
      <a:accent1>
        <a:srgbClr val="192756"/>
      </a:accent1>
      <a:accent2>
        <a:srgbClr val="3D7CBC"/>
      </a:accent2>
      <a:accent3>
        <a:srgbClr val="C8C9C8"/>
      </a:accent3>
      <a:accent4>
        <a:srgbClr val="D9E6F3"/>
      </a:accent4>
      <a:accent5>
        <a:srgbClr val="286096"/>
      </a:accent5>
      <a:accent6>
        <a:srgbClr val="3E3F3E"/>
      </a:accent6>
      <a:hlink>
        <a:srgbClr val="8CB2DA"/>
      </a:hlink>
      <a:folHlink>
        <a:srgbClr val="8D28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D394F0-82FE-BA4C-843C-5D6DE7EE6B3D}" vid="{71E87D9A-3834-EF46-BF0C-9E160265AD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3 - Overview of Broker Services_FINAL</Template>
  <TotalTime>1048</TotalTime>
  <Words>868</Words>
  <Application>Microsoft Office PowerPoint</Application>
  <PresentationFormat>On-screen Show (4:3)</PresentationFormat>
  <Paragraphs>146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Rubik Medium</vt:lpstr>
      <vt:lpstr>Wingdings</vt:lpstr>
      <vt:lpstr>HFHP19-002_New Powerpoint Template_HFHP and AdventHealth</vt:lpstr>
      <vt:lpstr>Overview of  Broker Services</vt:lpstr>
      <vt:lpstr>Module Description</vt:lpstr>
      <vt:lpstr>Broker Services</vt:lpstr>
      <vt:lpstr>Broker Services</vt:lpstr>
      <vt:lpstr>Broker Services</vt:lpstr>
      <vt:lpstr>Broker Services</vt:lpstr>
      <vt:lpstr>Logo Use Agreement</vt:lpstr>
      <vt:lpstr>Broker Services</vt:lpstr>
      <vt:lpstr>Broker Financial Services</vt:lpstr>
      <vt:lpstr>Broker Financial Services</vt:lpstr>
      <vt:lpstr>Care Guides</vt:lpstr>
      <vt:lpstr>Care Guides</vt:lpstr>
      <vt:lpstr>Care Guides</vt:lpstr>
      <vt:lpstr>Care Guides</vt:lpstr>
      <vt:lpstr>Helpful Contacts</vt:lpstr>
      <vt:lpstr>PowerPoint Presentation</vt:lpstr>
    </vt:vector>
  </TitlesOfParts>
  <Company>Health-First,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Broker Services</dc:title>
  <dc:creator/>
  <cp:lastModifiedBy>Cole, Jennifer</cp:lastModifiedBy>
  <cp:revision>83</cp:revision>
  <cp:lastPrinted>2020-01-29T20:13:07Z</cp:lastPrinted>
  <dcterms:created xsi:type="dcterms:W3CDTF">2020-01-29T14:53:40Z</dcterms:created>
  <dcterms:modified xsi:type="dcterms:W3CDTF">2021-10-14T20:11:04Z</dcterms:modified>
</cp:coreProperties>
</file>